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76" r:id="rId4"/>
    <p:sldId id="279" r:id="rId5"/>
    <p:sldId id="263" r:id="rId6"/>
    <p:sldId id="260" r:id="rId7"/>
    <p:sldId id="266" r:id="rId8"/>
    <p:sldId id="265" r:id="rId9"/>
    <p:sldId id="264" r:id="rId10"/>
    <p:sldId id="261" r:id="rId11"/>
    <p:sldId id="258" r:id="rId12"/>
    <p:sldId id="267" r:id="rId13"/>
    <p:sldId id="274" r:id="rId14"/>
    <p:sldId id="275" r:id="rId15"/>
    <p:sldId id="273" r:id="rId16"/>
    <p:sldId id="268" r:id="rId17"/>
    <p:sldId id="269" r:id="rId18"/>
    <p:sldId id="270" r:id="rId19"/>
    <p:sldId id="271" r:id="rId20"/>
    <p:sldId id="281" r:id="rId21"/>
    <p:sldId id="282" r:id="rId22"/>
    <p:sldId id="283" r:id="rId23"/>
    <p:sldId id="277"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2" autoAdjust="0"/>
    <p:restoredTop sz="94660" autoAdjust="0"/>
  </p:normalViewPr>
  <p:slideViewPr>
    <p:cSldViewPr>
      <p:cViewPr varScale="1">
        <p:scale>
          <a:sx n="73" d="100"/>
          <a:sy n="73" d="100"/>
        </p:scale>
        <p:origin x="-1188" y="-102"/>
      </p:cViewPr>
      <p:guideLst>
        <p:guide orient="horz" pos="2160"/>
        <p:guide pos="2880"/>
      </p:guideLst>
    </p:cSldViewPr>
  </p:slideViewPr>
  <p:outlineViewPr>
    <p:cViewPr>
      <p:scale>
        <a:sx n="33" d="100"/>
        <a:sy n="33" d="100"/>
      </p:scale>
      <p:origin x="0" y="164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16" name="Segnaposto numero diapositiva 15"/>
          <p:cNvSpPr>
            <a:spLocks noGrp="1"/>
          </p:cNvSpPr>
          <p:nvPr>
            <p:ph type="sldNum" sz="quarter" idx="11"/>
          </p:nvPr>
        </p:nvSpPr>
        <p:spPr/>
        <p:txBody>
          <a:bodyPr/>
          <a:lstStyle/>
          <a:p>
            <a:fld id="{8EDBCAC0-43D6-43B3-84BC-78E3459EE9C9}"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DBCAC0-43D6-43B3-84BC-78E3459EE9C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DBCAC0-43D6-43B3-84BC-78E3459EE9C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20475DE0-F09F-4922-8F1E-D3FD27A19E27}" type="datetimeFigureOut">
              <a:rPr lang="it-IT" smtClean="0"/>
              <a:pPr/>
              <a:t>14/02/2014</a:t>
            </a:fld>
            <a:endParaRPr lang="it-IT"/>
          </a:p>
        </p:txBody>
      </p:sp>
      <p:sp>
        <p:nvSpPr>
          <p:cNvPr id="15" name="Segnaposto numero diapositiva 14"/>
          <p:cNvSpPr>
            <a:spLocks noGrp="1"/>
          </p:cNvSpPr>
          <p:nvPr>
            <p:ph type="sldNum" sz="quarter" idx="15"/>
          </p:nvPr>
        </p:nvSpPr>
        <p:spPr/>
        <p:txBody>
          <a:bodyPr/>
          <a:lstStyle>
            <a:lvl1pPr algn="ctr">
              <a:defRPr/>
            </a:lvl1pPr>
          </a:lstStyle>
          <a:p>
            <a:fld id="{8EDBCAC0-43D6-43B3-84BC-78E3459EE9C9}"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DBCAC0-43D6-43B3-84BC-78E3459EE9C9}"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DBCAC0-43D6-43B3-84BC-78E3459EE9C9}"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8EDBCAC0-43D6-43B3-84BC-78E3459EE9C9}"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DBCAC0-43D6-43B3-84BC-78E3459EE9C9}"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DBCAC0-43D6-43B3-84BC-78E3459EE9C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20475DE0-F09F-4922-8F1E-D3FD27A19E27}" type="datetimeFigureOut">
              <a:rPr lang="it-IT" smtClean="0"/>
              <a:pPr/>
              <a:t>14/02/2014</a:t>
            </a:fld>
            <a:endParaRPr lang="it-IT"/>
          </a:p>
        </p:txBody>
      </p:sp>
      <p:sp>
        <p:nvSpPr>
          <p:cNvPr id="9" name="Segnaposto numero diapositiva 8"/>
          <p:cNvSpPr>
            <a:spLocks noGrp="1"/>
          </p:cNvSpPr>
          <p:nvPr>
            <p:ph type="sldNum" sz="quarter" idx="15"/>
          </p:nvPr>
        </p:nvSpPr>
        <p:spPr/>
        <p:txBody>
          <a:bodyPr/>
          <a:lstStyle/>
          <a:p>
            <a:fld id="{8EDBCAC0-43D6-43B3-84BC-78E3459EE9C9}"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20475DE0-F09F-4922-8F1E-D3FD27A19E27}" type="datetimeFigureOut">
              <a:rPr lang="it-IT" smtClean="0"/>
              <a:pPr/>
              <a:t>14/02/2014</a:t>
            </a:fld>
            <a:endParaRPr lang="it-IT"/>
          </a:p>
        </p:txBody>
      </p:sp>
      <p:sp>
        <p:nvSpPr>
          <p:cNvPr id="9" name="Segnaposto numero diapositiva 8"/>
          <p:cNvSpPr>
            <a:spLocks noGrp="1"/>
          </p:cNvSpPr>
          <p:nvPr>
            <p:ph type="sldNum" sz="quarter" idx="11"/>
          </p:nvPr>
        </p:nvSpPr>
        <p:spPr/>
        <p:txBody>
          <a:bodyPr/>
          <a:lstStyle/>
          <a:p>
            <a:fld id="{8EDBCAC0-43D6-43B3-84BC-78E3459EE9C9}"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0475DE0-F09F-4922-8F1E-D3FD27A19E27}" type="datetimeFigureOut">
              <a:rPr lang="it-IT" smtClean="0"/>
              <a:pPr/>
              <a:t>14/02/2014</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DBCAC0-43D6-43B3-84BC-78E3459EE9C9}"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it.wikipedia.org/wiki/Architettura" TargetMode="External"/><Relationship Id="rId13" Type="http://schemas.openxmlformats.org/officeDocument/2006/relationships/hyperlink" Target="http://it.wikipedia.org/wiki/Prospezione_geofisica" TargetMode="External"/><Relationship Id="rId3" Type="http://schemas.openxmlformats.org/officeDocument/2006/relationships/hyperlink" Target="http://it.wikipedia.org/wiki/Fossile" TargetMode="External"/><Relationship Id="rId7" Type="http://schemas.openxmlformats.org/officeDocument/2006/relationships/hyperlink" Target="http://it.wikipedia.org/wiki/Cultura" TargetMode="External"/><Relationship Id="rId12" Type="http://schemas.openxmlformats.org/officeDocument/2006/relationships/hyperlink" Target="http://it.wikipedia.org/wiki/Fotografia_aerea" TargetMode="External"/><Relationship Id="rId2" Type="http://schemas.openxmlformats.org/officeDocument/2006/relationships/hyperlink" Target="http://it.wikipedia.org/wiki/Storia_naturale" TargetMode="External"/><Relationship Id="rId1" Type="http://schemas.openxmlformats.org/officeDocument/2006/relationships/slideLayout" Target="../slideLayouts/slideLayout4.xml"/><Relationship Id="rId6" Type="http://schemas.openxmlformats.org/officeDocument/2006/relationships/hyperlink" Target="http://it.wikipedia.org/wiki/Civilt%C3%A0" TargetMode="External"/><Relationship Id="rId11" Type="http://schemas.openxmlformats.org/officeDocument/2006/relationships/hyperlink" Target="http://it.wikipedia.org/wiki/Ricognizione_archeologica" TargetMode="External"/><Relationship Id="rId5" Type="http://schemas.openxmlformats.org/officeDocument/2006/relationships/hyperlink" Target="http://it.wikipedia.org/wiki/Scienza" TargetMode="External"/><Relationship Id="rId10" Type="http://schemas.openxmlformats.org/officeDocument/2006/relationships/hyperlink" Target="http://it.wikipedia.org/wiki/Stratigrafia_(archeologia)" TargetMode="External"/><Relationship Id="rId4" Type="http://schemas.openxmlformats.org/officeDocument/2006/relationships/hyperlink" Target="http://it.wikipedia.org/wiki/Geologia" TargetMode="External"/><Relationship Id="rId9" Type="http://schemas.openxmlformats.org/officeDocument/2006/relationships/hyperlink" Target="http://it.wikipedia.org/wiki/Storia" TargetMode="External"/><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ntiquarium.jpg"/>
          <p:cNvPicPr>
            <a:picLocks noChangeAspect="1" noChangeArrowheads="1"/>
          </p:cNvPicPr>
          <p:nvPr/>
        </p:nvPicPr>
        <p:blipFill>
          <a:blip r:embed="rId2" cstate="print"/>
          <a:srcRect/>
          <a:stretch>
            <a:fillRect/>
          </a:stretch>
        </p:blipFill>
        <p:spPr bwMode="auto">
          <a:xfrm>
            <a:off x="2786050" y="2357430"/>
            <a:ext cx="3648001" cy="2736000"/>
          </a:xfrm>
          <a:prstGeom prst="rect">
            <a:avLst/>
          </a:prstGeom>
          <a:noFill/>
        </p:spPr>
      </p:pic>
      <p:sp>
        <p:nvSpPr>
          <p:cNvPr id="5" name="Rettangolo 4"/>
          <p:cNvSpPr/>
          <p:nvPr/>
        </p:nvSpPr>
        <p:spPr>
          <a:xfrm>
            <a:off x="2214546" y="428604"/>
            <a:ext cx="4572032" cy="17145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dirty="0" smtClean="0"/>
              <a:t>VISITA AL MUSEO  ARCHEOLOGICO MONASTERACE</a:t>
            </a:r>
          </a:p>
          <a:p>
            <a:pPr algn="ctr"/>
            <a:r>
              <a:rPr lang="it-IT" dirty="0" smtClean="0">
                <a:solidFill>
                  <a:srgbClr val="FF0000"/>
                </a:solidFill>
              </a:rPr>
              <a:t>CLASSE IIA </a:t>
            </a:r>
          </a:p>
          <a:p>
            <a:pPr algn="ctr"/>
            <a:r>
              <a:rPr lang="it-IT" dirty="0" smtClean="0"/>
              <a:t>SCUOLA SECONDARIA I GRADO GUARDAVALLE CENTRO</a:t>
            </a:r>
          </a:p>
          <a:p>
            <a:pPr algn="ctr"/>
            <a:r>
              <a:rPr lang="it-IT" dirty="0" err="1" smtClean="0"/>
              <a:t>a.s.</a:t>
            </a:r>
            <a:r>
              <a:rPr lang="it-IT" dirty="0" smtClean="0"/>
              <a:t> 2013-2014</a:t>
            </a:r>
            <a:endParaRPr lang="it-IT" dirty="0"/>
          </a:p>
        </p:txBody>
      </p:sp>
      <p:sp>
        <p:nvSpPr>
          <p:cNvPr id="6" name="Ovale 5"/>
          <p:cNvSpPr/>
          <p:nvPr/>
        </p:nvSpPr>
        <p:spPr>
          <a:xfrm>
            <a:off x="3000364" y="5500702"/>
            <a:ext cx="3357586" cy="78581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smtClean="0"/>
              <a:t>LAVORO PLURIDISCIPLINARE</a:t>
            </a:r>
            <a:endParaRPr lang="it-IT" dirty="0"/>
          </a:p>
        </p:txBody>
      </p:sp>
    </p:spTree>
  </p:cSld>
  <p:clrMapOvr>
    <a:masterClrMapping/>
  </p:clrMapOvr>
  <p:transition advClick="0" advTm="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604"/>
            <a:ext cx="8229600" cy="71438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it-IT" sz="3510" dirty="0" smtClean="0"/>
              <a:t>Tempio dell’antica Kaulon dedicato a Zeus</a:t>
            </a:r>
            <a:endParaRPr lang="it-IT" sz="3510" dirty="0"/>
          </a:p>
        </p:txBody>
      </p:sp>
      <p:pic>
        <p:nvPicPr>
          <p:cNvPr id="3074" name="Picture 2" descr="F:\area_monasterace_2.jpg"/>
          <p:cNvPicPr>
            <a:picLocks noGrp="1" noChangeAspect="1" noChangeArrowheads="1"/>
          </p:cNvPicPr>
          <p:nvPr>
            <p:ph sz="half" idx="1"/>
          </p:nvPr>
        </p:nvPicPr>
        <p:blipFill>
          <a:blip r:embed="rId2" cstate="print"/>
          <a:srcRect/>
          <a:stretch>
            <a:fillRect/>
          </a:stretch>
        </p:blipFill>
        <p:spPr bwMode="auto">
          <a:xfrm>
            <a:off x="357158" y="1285860"/>
            <a:ext cx="2874631" cy="2052000"/>
          </a:xfrm>
          <a:prstGeom prst="rect">
            <a:avLst/>
          </a:prstGeom>
          <a:noFill/>
        </p:spPr>
      </p:pic>
      <p:sp>
        <p:nvSpPr>
          <p:cNvPr id="4" name="Segnaposto contenuto 3"/>
          <p:cNvSpPr>
            <a:spLocks noGrp="1"/>
          </p:cNvSpPr>
          <p:nvPr>
            <p:ph sz="half" idx="2"/>
          </p:nvPr>
        </p:nvSpPr>
        <p:spPr/>
        <p:txBody>
          <a:bodyPr>
            <a:normAutofit lnSpcReduction="10000"/>
          </a:bodyPr>
          <a:lstStyle/>
          <a:p>
            <a:pPr>
              <a:spcBef>
                <a:spcPts val="0"/>
              </a:spcBef>
            </a:pPr>
            <a:r>
              <a:rPr lang="it-IT" dirty="0" smtClean="0"/>
              <a:t>Nell’antica Kaulon  sono stati ritrovati i resti di un antico tempio, risalente al  IV-III secolo  </a:t>
            </a:r>
            <a:r>
              <a:rPr lang="it-IT" dirty="0" err="1" smtClean="0"/>
              <a:t>a.C</a:t>
            </a:r>
            <a:r>
              <a:rPr lang="it-IT" dirty="0" smtClean="0"/>
              <a:t>.. </a:t>
            </a:r>
          </a:p>
          <a:p>
            <a:pPr>
              <a:spcBef>
                <a:spcPts val="0"/>
              </a:spcBef>
            </a:pPr>
            <a:r>
              <a:rPr lang="it-IT" dirty="0" smtClean="0"/>
              <a:t>Inizialmente si credeva  dedicato  a Venere ma, grazie al ritrovamento di un’importante tavoletta lunga 25 cm con riportata un’iscrizione , si è capito  che il tempio era stato dedicato a Zeus.</a:t>
            </a:r>
            <a:endParaRPr lang="it-IT" dirty="0"/>
          </a:p>
        </p:txBody>
      </p:sp>
      <p:pic>
        <p:nvPicPr>
          <p:cNvPr id="3075" name="Picture 3" descr="F:\monasterace1.jpg"/>
          <p:cNvPicPr>
            <a:picLocks noChangeAspect="1" noChangeArrowheads="1"/>
          </p:cNvPicPr>
          <p:nvPr/>
        </p:nvPicPr>
        <p:blipFill>
          <a:blip r:embed="rId3" cstate="print"/>
          <a:srcRect/>
          <a:stretch>
            <a:fillRect/>
          </a:stretch>
        </p:blipFill>
        <p:spPr bwMode="auto">
          <a:xfrm>
            <a:off x="285720" y="4429132"/>
            <a:ext cx="3026517" cy="2088000"/>
          </a:xfrm>
          <a:prstGeom prst="rect">
            <a:avLst/>
          </a:prstGeom>
          <a:noFill/>
        </p:spPr>
      </p:pic>
      <p:pic>
        <p:nvPicPr>
          <p:cNvPr id="3076" name="Picture 4" descr="C:\Documents and Settings\Studente 2_2\Documenti\Immagini\Immagine\Immagine 001.jpg"/>
          <p:cNvPicPr>
            <a:picLocks noChangeAspect="1" noChangeArrowheads="1"/>
          </p:cNvPicPr>
          <p:nvPr/>
        </p:nvPicPr>
        <p:blipFill>
          <a:blip r:embed="rId4" cstate="print"/>
          <a:srcRect/>
          <a:stretch>
            <a:fillRect/>
          </a:stretch>
        </p:blipFill>
        <p:spPr bwMode="auto">
          <a:xfrm>
            <a:off x="2500298" y="2643182"/>
            <a:ext cx="2398368" cy="2124000"/>
          </a:xfrm>
          <a:prstGeom prst="rect">
            <a:avLst/>
          </a:prstGeom>
          <a:noFill/>
        </p:spPr>
      </p:pic>
      <p:sp>
        <p:nvSpPr>
          <p:cNvPr id="8" name="CasellaDiTesto 7"/>
          <p:cNvSpPr txBox="1"/>
          <p:nvPr/>
        </p:nvSpPr>
        <p:spPr>
          <a:xfrm>
            <a:off x="357158" y="3500438"/>
            <a:ext cx="1986185" cy="646331"/>
          </a:xfrm>
          <a:prstGeom prst="rect">
            <a:avLst/>
          </a:prstGeom>
          <a:noFill/>
        </p:spPr>
        <p:txBody>
          <a:bodyPr wrap="square" rtlCol="0">
            <a:spAutoFit/>
          </a:bodyPr>
          <a:lstStyle/>
          <a:p>
            <a:r>
              <a:rPr lang="it-IT" dirty="0" smtClean="0"/>
              <a:t>Tempio </a:t>
            </a:r>
          </a:p>
          <a:p>
            <a:r>
              <a:rPr lang="it-IT" dirty="0" smtClean="0"/>
              <a:t>Dell’antica kaulon</a:t>
            </a:r>
            <a:endParaRPr lang="it-IT" dirty="0"/>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dirty="0" smtClean="0"/>
              <a:t>La religione dell’antica Grecia</a:t>
            </a:r>
            <a:endParaRPr lang="it-IT" dirty="0"/>
          </a:p>
        </p:txBody>
      </p:sp>
      <p:pic>
        <p:nvPicPr>
          <p:cNvPr id="2050" name="Picture 2" descr="F:\288px-Jupiter_Smyrna_Louvre_Ma13.jpg"/>
          <p:cNvPicPr>
            <a:picLocks noGrp="1" noChangeAspect="1" noChangeArrowheads="1"/>
          </p:cNvPicPr>
          <p:nvPr>
            <p:ph sz="half" idx="1"/>
          </p:nvPr>
        </p:nvPicPr>
        <p:blipFill>
          <a:blip r:embed="rId2" cstate="print"/>
          <a:stretch>
            <a:fillRect/>
          </a:stretch>
        </p:blipFill>
        <p:spPr bwMode="auto">
          <a:xfrm>
            <a:off x="1389539" y="1524000"/>
            <a:ext cx="2194560" cy="4572000"/>
          </a:xfrm>
          <a:prstGeom prst="rect">
            <a:avLst/>
          </a:prstGeom>
        </p:spPr>
        <p:style>
          <a:lnRef idx="2">
            <a:schemeClr val="accent4"/>
          </a:lnRef>
          <a:fillRef idx="1">
            <a:schemeClr val="lt1"/>
          </a:fillRef>
          <a:effectRef idx="0">
            <a:schemeClr val="accent4"/>
          </a:effectRef>
          <a:fontRef idx="minor">
            <a:schemeClr val="dk1"/>
          </a:fontRef>
        </p:style>
      </p:pic>
      <p:sp>
        <p:nvSpPr>
          <p:cNvPr id="4" name="Segnaposto contenuto 3"/>
          <p:cNvSpPr>
            <a:spLocks noGrp="1"/>
          </p:cNvSpPr>
          <p:nvPr>
            <p:ph sz="half" idx="2"/>
          </p:nvPr>
        </p:nvSpPr>
        <p:spPr>
          <a:xfrm>
            <a:off x="4643438" y="1600200"/>
            <a:ext cx="4043362" cy="4186254"/>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endParaRPr lang="it-IT" dirty="0" smtClean="0"/>
          </a:p>
          <a:p>
            <a:r>
              <a:rPr lang="it-IT" dirty="0" smtClean="0"/>
              <a:t>La religione dell’ antica Grecia </a:t>
            </a:r>
            <a:r>
              <a:rPr lang="it-IT" dirty="0"/>
              <a:t>si esprime per mezzo di racconti, rappresentazioni artistiche, culti.</a:t>
            </a:r>
          </a:p>
          <a:p>
            <a:r>
              <a:rPr lang="it-IT" dirty="0"/>
              <a:t>La religione greca è comunemente conosciuta soprattutto per </a:t>
            </a:r>
            <a:r>
              <a:rPr lang="it-IT" dirty="0" smtClean="0"/>
              <a:t> mezzo </a:t>
            </a:r>
            <a:r>
              <a:rPr lang="it-IT" dirty="0"/>
              <a:t>dei </a:t>
            </a:r>
            <a:r>
              <a:rPr lang="it-IT" dirty="0" smtClean="0"/>
              <a:t>miti che </a:t>
            </a:r>
            <a:r>
              <a:rPr lang="it-IT" dirty="0"/>
              <a:t>ne compongono la </a:t>
            </a:r>
            <a:r>
              <a:rPr lang="it-IT" dirty="0" smtClean="0"/>
              <a:t>mitologia. </a:t>
            </a:r>
            <a:r>
              <a:rPr lang="it-IT" dirty="0"/>
              <a:t>Fin dall'avvio del suo studio nel corso del </a:t>
            </a:r>
            <a:r>
              <a:rPr lang="it-IT" dirty="0" smtClean="0"/>
              <a:t>Rinascimento, </a:t>
            </a:r>
            <a:r>
              <a:rPr lang="it-IT" dirty="0"/>
              <a:t>infatti, e per tutto il </a:t>
            </a:r>
            <a:r>
              <a:rPr lang="it-IT" dirty="0" smtClean="0"/>
              <a:t>XIX secolo, </a:t>
            </a:r>
            <a:r>
              <a:rPr lang="it-IT" dirty="0"/>
              <a:t>la religione greca è stata considerata essenzialmente </a:t>
            </a:r>
            <a:r>
              <a:rPr lang="it-IT" dirty="0" smtClean="0"/>
              <a:t>come mitologia. </a:t>
            </a:r>
            <a:r>
              <a:rPr lang="it-IT" b="1" dirty="0"/>
              <a:t>Zeus</a:t>
            </a:r>
            <a:r>
              <a:rPr lang="it-IT" dirty="0"/>
              <a:t> nella </a:t>
            </a:r>
            <a:r>
              <a:rPr lang="it-IT" dirty="0" smtClean="0"/>
              <a:t>mitologia greca è </a:t>
            </a:r>
            <a:r>
              <a:rPr lang="it-IT" dirty="0"/>
              <a:t>il re, capo, sovrano e padre degli dèi, il sovrano </a:t>
            </a:r>
            <a:r>
              <a:rPr lang="it-IT" dirty="0" smtClean="0"/>
              <a:t>dell‘Olimpo , </a:t>
            </a:r>
            <a:r>
              <a:rPr lang="it-IT" dirty="0"/>
              <a:t>il dio del </a:t>
            </a:r>
            <a:r>
              <a:rPr lang="it-IT" dirty="0" smtClean="0"/>
              <a:t>cielo e del tuono. </a:t>
            </a:r>
            <a:endParaRPr lang="it-IT" dirty="0"/>
          </a:p>
          <a:p>
            <a:endParaRPr lang="it-IT" dirty="0"/>
          </a:p>
        </p:txBody>
      </p:sp>
    </p:spTree>
  </p:cSld>
  <p:clrMapOvr>
    <a:masterClrMapping/>
  </p:clrMapOvr>
  <p:transition advClick="0" advTm="2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4972056" cy="1219200"/>
          </a:xfrm>
        </p:spPr>
        <p:txBody>
          <a:bodyPr>
            <a:normAutofit fontScale="90000"/>
          </a:bodyPr>
          <a:lstStyle/>
          <a:p>
            <a:r>
              <a:rPr lang="it-IT" dirty="0" smtClean="0"/>
              <a:t>IL MOSAICO DEL DRAGO</a:t>
            </a:r>
            <a:endParaRPr lang="it-IT" dirty="0"/>
          </a:p>
        </p:txBody>
      </p:sp>
      <p:sp>
        <p:nvSpPr>
          <p:cNvPr id="4" name="Segnaposto contenuto 3"/>
          <p:cNvSpPr>
            <a:spLocks noGrp="1"/>
          </p:cNvSpPr>
          <p:nvPr>
            <p:ph sz="half" idx="2"/>
          </p:nvPr>
        </p:nvSpPr>
        <p:spPr>
          <a:xfrm>
            <a:off x="4929190" y="428604"/>
            <a:ext cx="3786214" cy="6000792"/>
          </a:xfrm>
        </p:spPr>
        <p:txBody>
          <a:bodyPr>
            <a:normAutofit fontScale="25000" lnSpcReduction="20000"/>
          </a:bodyPr>
          <a:lstStyle/>
          <a:p>
            <a:r>
              <a:rPr lang="it-IT" sz="5300" dirty="0" smtClean="0"/>
              <a:t>Secondo la tradizione il nome della città deriverebbe dal nome del suo fondatore </a:t>
            </a:r>
            <a:r>
              <a:rPr lang="it-IT" sz="5300" dirty="0" err="1" smtClean="0"/>
              <a:t>Kaulo</a:t>
            </a:r>
            <a:r>
              <a:rPr lang="it-IT" sz="5300" dirty="0" smtClean="0"/>
              <a:t>, eroe della guerra di Troia.</a:t>
            </a:r>
          </a:p>
          <a:p>
            <a:r>
              <a:rPr lang="it-IT" sz="5300" dirty="0" smtClean="0"/>
              <a:t>La storia del mosaico ha inizio con le prime civiltà della storia e risulta essere fra le prime forme artistiche, assieme alla scrittura, e le arti figurative concepite dall’uomo.</a:t>
            </a:r>
          </a:p>
          <a:p>
            <a:r>
              <a:rPr lang="it-IT" sz="5300" dirty="0" smtClean="0"/>
              <a:t>Il mosaico, scoperto nel 2010 dall’archeologo Francesco </a:t>
            </a:r>
            <a:r>
              <a:rPr lang="it-IT" sz="5300" dirty="0" err="1" smtClean="0"/>
              <a:t>Cuteri</a:t>
            </a:r>
            <a:r>
              <a:rPr lang="it-IT" sz="5300" dirty="0" smtClean="0"/>
              <a:t>, rappresenta un drago contornato da riquadri e rosette floreali. Il Drago di Kaulon, ritrovato in una casa come soglia di ingresso, con i suoi 25 metri quadrati è il più grande mosaico risalente all’epoca ellenistica, mai ritrovato in Italia. Altri mosaici, rappresentati draghi, delfini e rosoni sono stati ritrovati nella stanza più importante della Casa Matta.</a:t>
            </a:r>
          </a:p>
          <a:p>
            <a:r>
              <a:rPr lang="it-IT" sz="5300" dirty="0" smtClean="0"/>
              <a:t> Oltre  a questo importantissimo ritrovamento, già nel 1969 era tornato alla luce uno splendido mosaico policromo raffigurante  un mostro marino che è ora esposto presso il Museo </a:t>
            </a:r>
            <a:r>
              <a:rPr lang="it-IT" sz="5300" dirty="0" err="1" smtClean="0"/>
              <a:t>Archeologlico</a:t>
            </a:r>
            <a:r>
              <a:rPr lang="it-IT" sz="5300" dirty="0" smtClean="0"/>
              <a:t> di Monasterace. Il mosaico del Drago di Kaulon essendo una pavimentazione di notevoli dimensioni, è rimasto invece nel sito originario nei pressi del faro.</a:t>
            </a:r>
          </a:p>
          <a:p>
            <a:r>
              <a:rPr lang="it-IT" sz="5300" dirty="0" smtClean="0"/>
              <a:t>Il Drago di Kaulon, noto anche come il Mosaico di Monasterace, è uno degli elementi più significativi dell’alta pressione </a:t>
            </a:r>
            <a:r>
              <a:rPr lang="it-IT" sz="5300" dirty="0" err="1" smtClean="0"/>
              <a:t>artiststica</a:t>
            </a:r>
            <a:r>
              <a:rPr lang="it-IT" sz="5300" dirty="0" smtClean="0"/>
              <a:t> della cultura greca in Calabria, ai tempi della Magna Grecia ed è rimasto nascosto per millenni. Poi d’un tratto così come è accaduto per altri importanti elementi artistici della religione è ricomparso.</a:t>
            </a:r>
          </a:p>
          <a:p>
            <a:r>
              <a:rPr lang="it-IT" sz="5300" dirty="0" smtClean="0"/>
              <a:t> </a:t>
            </a:r>
          </a:p>
          <a:p>
            <a:endParaRPr lang="it-IT" dirty="0"/>
          </a:p>
        </p:txBody>
      </p:sp>
      <p:pic>
        <p:nvPicPr>
          <p:cNvPr id="2050" name="Picture 2" descr="F:\Reggio_calabria_museo_nazionale_mosaico_da_kaulon.jpg"/>
          <p:cNvPicPr>
            <a:picLocks noChangeAspect="1" noChangeArrowheads="1"/>
          </p:cNvPicPr>
          <p:nvPr/>
        </p:nvPicPr>
        <p:blipFill>
          <a:blip r:embed="rId2" cstate="print"/>
          <a:srcRect/>
          <a:stretch>
            <a:fillRect/>
          </a:stretch>
        </p:blipFill>
        <p:spPr bwMode="auto">
          <a:xfrm>
            <a:off x="642910" y="2571744"/>
            <a:ext cx="4087757" cy="1980000"/>
          </a:xfrm>
          <a:prstGeom prst="rect">
            <a:avLst/>
          </a:prstGeom>
          <a:noFill/>
        </p:spPr>
      </p:pic>
    </p:spTree>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28"/>
            <a:ext cx="7515220" cy="642942"/>
          </a:xfrm>
        </p:spPr>
        <p:txBody>
          <a:bodyPr>
            <a:normAutofit fontScale="90000"/>
          </a:bodyPr>
          <a:lstStyle/>
          <a:p>
            <a:pPr algn="ctr"/>
            <a:r>
              <a:rPr lang="it-IT" dirty="0" smtClean="0"/>
              <a:t>LO SPORT</a:t>
            </a:r>
            <a:endParaRPr lang="it-IT" dirty="0"/>
          </a:p>
        </p:txBody>
      </p:sp>
      <p:sp>
        <p:nvSpPr>
          <p:cNvPr id="4" name="Segnaposto contenuto 3"/>
          <p:cNvSpPr>
            <a:spLocks noGrp="1"/>
          </p:cNvSpPr>
          <p:nvPr>
            <p:ph sz="half" idx="2"/>
          </p:nvPr>
        </p:nvSpPr>
        <p:spPr>
          <a:xfrm>
            <a:off x="571472" y="1524000"/>
            <a:ext cx="4000528" cy="4572000"/>
          </a:xfrm>
        </p:spPr>
        <p:txBody>
          <a:bodyPr>
            <a:normAutofit fontScale="62500" lnSpcReduction="20000"/>
          </a:bodyPr>
          <a:lstStyle/>
          <a:p>
            <a:r>
              <a:rPr lang="it-IT" dirty="0" smtClean="0"/>
              <a:t>L’attività fisica veniva impostata ai bambini, fin dalla più tenere età, con caratteristiche prettamente militari per prepararli a diventare buoni soldati.</a:t>
            </a:r>
          </a:p>
          <a:p>
            <a:r>
              <a:rPr lang="it-IT" dirty="0" smtClean="0"/>
              <a:t>Le competizioni erano molto simili a quelle di oggi: la corsa veloce, la corsa di resistenza,la lotta, il pugilato, il pancrazio (lotta e pugilato), la corsa dei cavalli ed il pentatlon, che nutriva il maggior numero di spettatori. Esso era costituito da cinque gare atletiche comprendenti: la corsa, il salto, il lancio del disco e del giavellotto e la lotta.</a:t>
            </a:r>
          </a:p>
          <a:p>
            <a:r>
              <a:rPr lang="it-IT" dirty="0" smtClean="0"/>
              <a:t>La perfezione era la meta principale dell’uomo, e tutta la cultura greca mirava a questa forma di esaltazione: l’arte si identificava con la bellezza fisica, la religione adorava maggiormente Apollo e Venere, simboli della bellezza pura, ed Ercole, simbolo di forza.</a:t>
            </a:r>
          </a:p>
        </p:txBody>
      </p:sp>
      <p:pic>
        <p:nvPicPr>
          <p:cNvPr id="1026" name="Picture 2" descr="discobolo_2"/>
          <p:cNvPicPr>
            <a:picLocks noChangeAspect="1" noChangeArrowheads="1"/>
          </p:cNvPicPr>
          <p:nvPr/>
        </p:nvPicPr>
        <p:blipFill>
          <a:blip r:embed="rId2" cstate="print"/>
          <a:srcRect/>
          <a:stretch>
            <a:fillRect/>
          </a:stretch>
        </p:blipFill>
        <p:spPr bwMode="auto">
          <a:xfrm>
            <a:off x="4572000" y="1142984"/>
            <a:ext cx="3861000" cy="514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LO SPORT</a:t>
            </a:r>
            <a:endParaRPr lang="it-IT" dirty="0"/>
          </a:p>
        </p:txBody>
      </p:sp>
      <p:sp>
        <p:nvSpPr>
          <p:cNvPr id="4" name="Segnaposto contenuto 3"/>
          <p:cNvSpPr>
            <a:spLocks noGrp="1"/>
          </p:cNvSpPr>
          <p:nvPr>
            <p:ph sz="half" idx="2"/>
          </p:nvPr>
        </p:nvSpPr>
        <p:spPr>
          <a:xfrm>
            <a:off x="428596" y="1428736"/>
            <a:ext cx="3643338" cy="4572000"/>
          </a:xfrm>
        </p:spPr>
        <p:txBody>
          <a:bodyPr>
            <a:normAutofit fontScale="70000" lnSpcReduction="20000"/>
          </a:bodyPr>
          <a:lstStyle/>
          <a:p>
            <a:r>
              <a:rPr lang="it-IT" dirty="0" smtClean="0"/>
              <a:t>La conseguenza più importante di questo pulsare di attività fisica fu, senza dubbio, la nascita di una grande manifestazione sportiva, disputata per la prima volta ad Olimpia, che prese appunto il nome di Olimpiade. Era l’anno 776 a.C., e da quella data, ogni quattro anni, i giochi olimpici vennero regolarmente disputati fino al 393 d.C., diventando così il punto di riferimento costante per migliaia di atleti che si misuravano nelle varie specialità, lottando fianco a fianco, per riuscire a conquistare l’ambita corona d’alloro, simbolo della vittoria</a:t>
            </a:r>
          </a:p>
          <a:p>
            <a:endParaRPr lang="it-IT" dirty="0"/>
          </a:p>
        </p:txBody>
      </p:sp>
      <p:pic>
        <p:nvPicPr>
          <p:cNvPr id="2050" name="Picture 2" descr="olimpiadi7"/>
          <p:cNvPicPr>
            <a:picLocks noChangeAspect="1" noChangeArrowheads="1"/>
          </p:cNvPicPr>
          <p:nvPr/>
        </p:nvPicPr>
        <p:blipFill>
          <a:blip r:embed="rId2" cstate="print"/>
          <a:srcRect/>
          <a:stretch>
            <a:fillRect/>
          </a:stretch>
        </p:blipFill>
        <p:spPr bwMode="auto">
          <a:xfrm>
            <a:off x="4071934" y="1928802"/>
            <a:ext cx="4676775" cy="3200400"/>
          </a:xfrm>
          <a:prstGeom prst="rect">
            <a:avLst/>
          </a:prstGeom>
          <a:noFill/>
          <a:ln w="9525">
            <a:noFill/>
            <a:miter lim="800000"/>
            <a:headEnd/>
            <a:tailEnd/>
          </a:ln>
        </p:spPr>
      </p:pic>
    </p:spTree>
  </p:cSld>
  <p:clrMapOvr>
    <a:masterClrMapping/>
  </p:clrMapOvr>
  <p:transition advClick="0" advTm="19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571480"/>
            <a:ext cx="4059936" cy="3071834"/>
          </a:xfrm>
        </p:spPr>
        <p:txBody>
          <a:bodyPr>
            <a:noAutofit/>
          </a:bodyPr>
          <a:lstStyle/>
          <a:p>
            <a:r>
              <a:rPr lang="it-IT" sz="2000" b="1" dirty="0" smtClean="0">
                <a:solidFill>
                  <a:srgbClr val="FF0000"/>
                </a:solidFill>
              </a:rPr>
              <a:t>La musica </a:t>
            </a:r>
            <a:r>
              <a:rPr lang="it-IT" sz="1600" dirty="0" smtClean="0">
                <a:solidFill>
                  <a:schemeClr val="bg1"/>
                </a:solidFill>
              </a:rPr>
              <a:t>nell’antica Grecia era di tipo magico-incantatorio. Per i Greci, la magia era un estremo tentativo di controllare le forze naturali che si presentavano, con violenza, all‘uomo primitivo.</a:t>
            </a:r>
          </a:p>
          <a:p>
            <a:r>
              <a:rPr lang="it-IT" sz="1600" dirty="0" smtClean="0">
                <a:solidFill>
                  <a:schemeClr val="bg1"/>
                </a:solidFill>
              </a:rPr>
              <a:t>Lo strumento associato alla civiltà greca fu l’</a:t>
            </a:r>
            <a:r>
              <a:rPr lang="it-IT" sz="1600" dirty="0" err="1" smtClean="0">
                <a:solidFill>
                  <a:schemeClr val="bg1"/>
                </a:solidFill>
              </a:rPr>
              <a:t>aulos</a:t>
            </a:r>
            <a:r>
              <a:rPr lang="it-IT" sz="1600" dirty="0" smtClean="0">
                <a:solidFill>
                  <a:schemeClr val="bg1"/>
                </a:solidFill>
              </a:rPr>
              <a:t>. Era uno strumento a fiato ad ancia, sacro al culto di Dionisio, dio del vino, dell‘ebbrezza e dell‘incantamento. </a:t>
            </a:r>
          </a:p>
          <a:p>
            <a:endParaRPr lang="it-IT" sz="1530" dirty="0">
              <a:solidFill>
                <a:schemeClr val="bg1"/>
              </a:solidFill>
            </a:endParaRPr>
          </a:p>
        </p:txBody>
      </p:sp>
      <p:pic>
        <p:nvPicPr>
          <p:cNvPr id="1026" name="Picture 2" descr="F:\Cetra.jpg"/>
          <p:cNvPicPr>
            <a:picLocks noChangeAspect="1" noChangeArrowheads="1"/>
          </p:cNvPicPr>
          <p:nvPr/>
        </p:nvPicPr>
        <p:blipFill>
          <a:blip r:embed="rId2" cstate="print"/>
          <a:srcRect/>
          <a:stretch>
            <a:fillRect/>
          </a:stretch>
        </p:blipFill>
        <p:spPr bwMode="auto">
          <a:xfrm>
            <a:off x="1571604" y="3714752"/>
            <a:ext cx="1409347" cy="2124000"/>
          </a:xfrm>
          <a:prstGeom prst="rect">
            <a:avLst/>
          </a:prstGeom>
          <a:noFill/>
        </p:spPr>
      </p:pic>
      <p:sp>
        <p:nvSpPr>
          <p:cNvPr id="12" name="CasellaDiTesto 11"/>
          <p:cNvSpPr txBox="1"/>
          <p:nvPr/>
        </p:nvSpPr>
        <p:spPr>
          <a:xfrm>
            <a:off x="1714480" y="6000768"/>
            <a:ext cx="1143008" cy="369332"/>
          </a:xfrm>
          <a:prstGeom prst="rect">
            <a:avLst/>
          </a:prstGeom>
          <a:noFill/>
        </p:spPr>
        <p:txBody>
          <a:bodyPr wrap="square" rtlCol="0">
            <a:spAutoFit/>
          </a:bodyPr>
          <a:lstStyle/>
          <a:p>
            <a:r>
              <a:rPr lang="it-IT" dirty="0" smtClean="0"/>
              <a:t>La cetra</a:t>
            </a:r>
            <a:endParaRPr lang="it-IT" dirty="0"/>
          </a:p>
        </p:txBody>
      </p:sp>
      <p:pic>
        <p:nvPicPr>
          <p:cNvPr id="13" name="Immagine 12" descr="C:\Users\Administrator\Documents\Auletes21.jpg"/>
          <p:cNvPicPr>
            <a:picLocks noChangeAspect="1"/>
          </p:cNvPicPr>
          <p:nvPr/>
        </p:nvPicPr>
        <p:blipFill>
          <a:blip r:embed="rId3" cstate="print"/>
          <a:srcRect/>
          <a:stretch>
            <a:fillRect/>
          </a:stretch>
        </p:blipFill>
        <p:spPr bwMode="auto">
          <a:xfrm>
            <a:off x="4429124" y="785794"/>
            <a:ext cx="4161224" cy="2016000"/>
          </a:xfrm>
          <a:prstGeom prst="rect">
            <a:avLst/>
          </a:prstGeom>
          <a:noFill/>
          <a:ln w="9525">
            <a:noFill/>
            <a:miter lim="800000"/>
            <a:headEnd/>
            <a:tailEnd/>
          </a:ln>
        </p:spPr>
      </p:pic>
      <p:sp>
        <p:nvSpPr>
          <p:cNvPr id="14" name="CasellaDiTesto 13"/>
          <p:cNvSpPr txBox="1"/>
          <p:nvPr/>
        </p:nvSpPr>
        <p:spPr>
          <a:xfrm>
            <a:off x="6072198" y="285728"/>
            <a:ext cx="785818" cy="646331"/>
          </a:xfrm>
          <a:prstGeom prst="rect">
            <a:avLst/>
          </a:prstGeom>
          <a:noFill/>
        </p:spPr>
        <p:txBody>
          <a:bodyPr wrap="square" rtlCol="0">
            <a:spAutoFit/>
          </a:bodyPr>
          <a:lstStyle/>
          <a:p>
            <a:r>
              <a:rPr lang="it-IT" dirty="0" err="1" smtClean="0"/>
              <a:t>Aulos</a:t>
            </a:r>
            <a:endParaRPr lang="it-IT" dirty="0" smtClean="0"/>
          </a:p>
          <a:p>
            <a:endParaRPr lang="it-IT" dirty="0"/>
          </a:p>
        </p:txBody>
      </p:sp>
      <p:sp>
        <p:nvSpPr>
          <p:cNvPr id="7" name="Rettangolo 6"/>
          <p:cNvSpPr/>
          <p:nvPr/>
        </p:nvSpPr>
        <p:spPr>
          <a:xfrm>
            <a:off x="3929058" y="3143248"/>
            <a:ext cx="4572000" cy="3508653"/>
          </a:xfrm>
          <a:prstGeom prst="rect">
            <a:avLst/>
          </a:prstGeom>
        </p:spPr>
        <p:txBody>
          <a:bodyPr wrap="square">
            <a:spAutoFit/>
          </a:bodyPr>
          <a:lstStyle/>
          <a:p>
            <a:r>
              <a:rPr lang="it-IT" dirty="0" smtClean="0">
                <a:solidFill>
                  <a:schemeClr val="bg1"/>
                </a:solidFill>
              </a:rPr>
              <a:t>altro strumento </a:t>
            </a:r>
            <a:r>
              <a:rPr lang="it-IT" sz="1600" dirty="0" smtClean="0">
                <a:solidFill>
                  <a:schemeClr val="bg1"/>
                </a:solidFill>
              </a:rPr>
              <a:t>utilizzato in Grecia fu la cetra utilizzato, generalmente, per accompagnare i racconti delle leggende degli dei e degli eroi. La lira o cetra era ritenuta sacra al culto di Apollo, il dio della bellezza e simboleggiava una diversa idea della musica, molto più razionale di quella associata a Dionisio. C'è un mito che dimostra la superiorità che acquistò</a:t>
            </a:r>
            <a:r>
              <a:rPr lang="it-IT" dirty="0" smtClean="0">
                <a:solidFill>
                  <a:schemeClr val="bg1"/>
                </a:solidFill>
              </a:rPr>
              <a:t>, per i greci, la poesia accompagnata dalla cetra. Si tratta del mito di Atena, dea della sapienza, la quale gettò via l‘</a:t>
            </a:r>
            <a:r>
              <a:rPr lang="it-IT" dirty="0" err="1" smtClean="0">
                <a:solidFill>
                  <a:schemeClr val="bg1"/>
                </a:solidFill>
              </a:rPr>
              <a:t>aulos</a:t>
            </a:r>
            <a:r>
              <a:rPr lang="it-IT" dirty="0" smtClean="0">
                <a:solidFill>
                  <a:schemeClr val="bg1"/>
                </a:solidFill>
              </a:rPr>
              <a:t> perché la costringeva a contorcere il viso per suonare, scegliendo la cetra. </a:t>
            </a:r>
            <a:endParaRPr lang="it-IT" dirty="0"/>
          </a:p>
        </p:txBody>
      </p:sp>
    </p:spTree>
  </p:cSld>
  <p:clrMapOvr>
    <a:masterClrMapping/>
  </p:clrMapOvr>
  <p:transition advClick="0" advTm="22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7166"/>
            <a:ext cx="8229600" cy="785818"/>
          </a:xfrm>
        </p:spPr>
        <p:txBody>
          <a:bodyPr/>
          <a:lstStyle/>
          <a:p>
            <a:pPr algn="ctr"/>
            <a:r>
              <a:rPr lang="it-IT" dirty="0" smtClean="0"/>
              <a:t>I GIOIELLI</a:t>
            </a:r>
            <a:endParaRPr lang="it-IT" dirty="0"/>
          </a:p>
        </p:txBody>
      </p:sp>
      <p:sp>
        <p:nvSpPr>
          <p:cNvPr id="3" name="Segnaposto contenuto 2"/>
          <p:cNvSpPr>
            <a:spLocks noGrp="1"/>
          </p:cNvSpPr>
          <p:nvPr>
            <p:ph sz="half" idx="1"/>
          </p:nvPr>
        </p:nvSpPr>
        <p:spPr>
          <a:xfrm>
            <a:off x="457200" y="1285860"/>
            <a:ext cx="4059936" cy="4810140"/>
          </a:xfrm>
        </p:spPr>
        <p:txBody>
          <a:bodyPr>
            <a:noAutofit/>
          </a:bodyPr>
          <a:lstStyle/>
          <a:p>
            <a:r>
              <a:rPr lang="it-IT" sz="1400" b="1" dirty="0" smtClean="0"/>
              <a:t>Le donne greche erano solite adornarsi di gioielli più o meno preziosi: orecchini, collane, bracciali portati al polso ma anche fra spalla e gomito, anelli e “cavigliere”. A questi monili, si aggiungevano le fibule (le spille necessarie per la confezione degli abiti), spesso realizzati in metalli preziosi e arricchite da raffinati decorazioni. I gioielli, nati come arnesi dal valore magico e apotropaico, divennero, già nell’ambito delle comunità preistoriche, oltre che oggetti d’ornamento, simbolo di funzioni pubbliche o religiose e, soprattutto, mezzo particolarmente efficace per ostentare il proprio  STATUS sociale elevato, in vita come in morte. Dalle necropoli calabresi dell’età del Bronzo finale e del Ferro provengono numerosi monili in bronzo (collane, pendenti, armille, bracciali). Eccezionali erano i gioielli in oro e in argento, che, non essendo di produzione locale, avevano un alto valore economico. </a:t>
            </a:r>
          </a:p>
          <a:p>
            <a:endParaRPr lang="it-IT" sz="1400" dirty="0"/>
          </a:p>
        </p:txBody>
      </p:sp>
      <p:pic>
        <p:nvPicPr>
          <p:cNvPr id="4098" name="Picture 2" descr="C:\Users\Windows\Pictures\museo monasterace\DSC05189.JPG"/>
          <p:cNvPicPr>
            <a:picLocks noGrp="1" noChangeAspect="1" noChangeArrowheads="1"/>
          </p:cNvPicPr>
          <p:nvPr>
            <p:ph sz="half" idx="2"/>
          </p:nvPr>
        </p:nvPicPr>
        <p:blipFill>
          <a:blip r:embed="rId2" cstate="print"/>
          <a:srcRect/>
          <a:stretch>
            <a:fillRect/>
          </a:stretch>
        </p:blipFill>
        <p:spPr bwMode="auto">
          <a:xfrm>
            <a:off x="4648200" y="2287785"/>
            <a:ext cx="4059238" cy="3044429"/>
          </a:xfrm>
          <a:prstGeom prst="rect">
            <a:avLst/>
          </a:prstGeom>
          <a:noFill/>
        </p:spPr>
      </p:pic>
    </p:spTree>
  </p:cSld>
  <p:clrMapOvr>
    <a:masterClrMapping/>
  </p:clrMapOvr>
  <p:transition advClick="0" advTm="17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7166"/>
            <a:ext cx="8229600" cy="785818"/>
          </a:xfrm>
        </p:spPr>
        <p:txBody>
          <a:bodyPr/>
          <a:lstStyle/>
          <a:p>
            <a:pPr algn="ctr"/>
            <a:r>
              <a:rPr lang="it-IT" dirty="0" smtClean="0"/>
              <a:t>LE ACCONCIATURE</a:t>
            </a:r>
            <a:endParaRPr lang="it-IT" dirty="0"/>
          </a:p>
        </p:txBody>
      </p:sp>
      <p:sp>
        <p:nvSpPr>
          <p:cNvPr id="3" name="Segnaposto contenuto 2"/>
          <p:cNvSpPr>
            <a:spLocks noGrp="1"/>
          </p:cNvSpPr>
          <p:nvPr>
            <p:ph sz="half" idx="1"/>
          </p:nvPr>
        </p:nvSpPr>
        <p:spPr/>
        <p:txBody>
          <a:bodyPr>
            <a:normAutofit fontScale="62500" lnSpcReduction="20000"/>
          </a:bodyPr>
          <a:lstStyle/>
          <a:p>
            <a:r>
              <a:rPr lang="it-IT" b="1" dirty="0" smtClean="0"/>
              <a:t>Nell’età arcaica gli uomini portavano i capelli lunghi che, per gli eroi omerici, erano un motivo di fierezza. Dopo le guerre puniche, abbandonati i costumi raffinati dell’aristocrazia dei tempi passati, gli uomini presero l’abitudine, una volta adulti, di tagliarsi i capelli corti. Il taglio a “scodella” veniva talvolta ingentilito da un’arricciatura che rialzava i capelli attorno alla testa in una sorta di “caschetto”. I Greci consideravano la barba un segno di virilità ma, mentre gli Spartani la tenevano lunga e incolta, gli Ateniesi la portavano corta e ben curata. Solo nell’età ellenistica si diffuse il costume di radersi la barba, e si affermò, di conseguenza, la consuetudine di andare dal barbiere. </a:t>
            </a:r>
          </a:p>
          <a:p>
            <a:r>
              <a:rPr lang="it-IT" dirty="0" smtClean="0"/>
              <a:t> </a:t>
            </a:r>
          </a:p>
          <a:p>
            <a:endParaRPr lang="it-IT" b="1" dirty="0" smtClean="0"/>
          </a:p>
          <a:p>
            <a:endParaRPr lang="it-IT" dirty="0"/>
          </a:p>
        </p:txBody>
      </p:sp>
      <p:pic>
        <p:nvPicPr>
          <p:cNvPr id="5" name="Segnaposto contenuto 4" descr="C:\Users\Windows\Pictures\museo monasterace\DSC05192.JPG"/>
          <p:cNvPicPr>
            <a:picLocks noGrp="1"/>
          </p:cNvPicPr>
          <p:nvPr>
            <p:ph sz="half" idx="2"/>
          </p:nvPr>
        </p:nvPicPr>
        <p:blipFill>
          <a:blip r:embed="rId2" cstate="print"/>
          <a:srcRect/>
          <a:stretch>
            <a:fillRect/>
          </a:stretch>
        </p:blipFill>
        <p:spPr bwMode="auto">
          <a:xfrm>
            <a:off x="4648200" y="2287785"/>
            <a:ext cx="4059238" cy="3044429"/>
          </a:xfrm>
          <a:prstGeom prst="rect">
            <a:avLst/>
          </a:prstGeom>
          <a:noFill/>
          <a:ln w="9525">
            <a:noFill/>
            <a:miter lim="800000"/>
            <a:headEnd/>
            <a:tailEnd/>
          </a:ln>
        </p:spPr>
      </p:pic>
    </p:spTree>
  </p:cSld>
  <p:clrMapOvr>
    <a:masterClrMapping/>
  </p:clrMapOvr>
  <p:transition advTm="1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704832"/>
          </a:xfrm>
        </p:spPr>
        <p:txBody>
          <a:bodyPr>
            <a:normAutofit fontScale="90000"/>
          </a:bodyPr>
          <a:lstStyle/>
          <a:p>
            <a:pPr algn="ctr"/>
            <a:r>
              <a:rPr lang="it-IT" dirty="0" smtClean="0"/>
              <a:t>ESSENZE E GIOIELLI </a:t>
            </a:r>
            <a:endParaRPr lang="it-IT" dirty="0"/>
          </a:p>
        </p:txBody>
      </p:sp>
      <p:sp>
        <p:nvSpPr>
          <p:cNvPr id="3" name="Segnaposto contenuto 2"/>
          <p:cNvSpPr>
            <a:spLocks noGrp="1"/>
          </p:cNvSpPr>
          <p:nvPr>
            <p:ph sz="half" idx="1"/>
          </p:nvPr>
        </p:nvSpPr>
        <p:spPr>
          <a:xfrm>
            <a:off x="457200" y="836712"/>
            <a:ext cx="4258816" cy="5544616"/>
          </a:xfrm>
        </p:spPr>
        <p:txBody>
          <a:bodyPr>
            <a:noAutofit/>
          </a:bodyPr>
          <a:lstStyle/>
          <a:p>
            <a:r>
              <a:rPr lang="it-IT" sz="1400" b="1" dirty="0" smtClean="0"/>
              <a:t>La bellezza era un dono degli dei e le donne greche, almeno nell’età arcaica e classica, facevano un uso moderato di cosmetici. Ritenevano infatti disdicevole un trucco eccessivo, tipico delle etere. In una donna era apprezzato il colorito bianco dell’incarnato, che rivelava una vita trascorsa in casa, all’ ombra, in ottemperanza alle consuetudini tradizionali e senza la necessità di recarsi fuori a svolgere i lavori destinati agli schiavi.</a:t>
            </a:r>
          </a:p>
          <a:p>
            <a:r>
              <a:rPr lang="it-IT" sz="1400" b="1" dirty="0" smtClean="0"/>
              <a:t>Mentre dei prodotti cosmetici utilizzati in Magna Grecia restano solo alcune tracce,di gran lunga più attestati sono i recipienti ceramici che li contenevano: le “ pissidi”, a forma di scatola cilindrica dotata di coperchio e, talvolta, di scomparti interni, e le </a:t>
            </a:r>
            <a:r>
              <a:rPr lang="it-IT" sz="1400" b="1" dirty="0" err="1" smtClean="0"/>
              <a:t>lekanaia</a:t>
            </a:r>
            <a:r>
              <a:rPr lang="it-IT" sz="1400" b="1" dirty="0" smtClean="0"/>
              <a:t>,una sorta di “coppa” con coperchio utilizzata con frequenza anche per custodire gioielli. Funzioni analoghe rivestiva la </a:t>
            </a:r>
            <a:r>
              <a:rPr lang="it-IT" sz="1400" b="1" dirty="0" err="1" smtClean="0"/>
              <a:t>kibotion</a:t>
            </a:r>
            <a:r>
              <a:rPr lang="it-IT" sz="1400" b="1" dirty="0" smtClean="0"/>
              <a:t>,una cassettina lignea che si apriva dall’alto sollevando il coperchio a cerniera. Sono stati ritrovati delle pinzette e dei vasi contenenti essenze e gioie. Anche gli uomini avevano cura del proprio corpo e, specialmente gli atleti, si depilavano con la pece, un materiale ricavabile dal pino </a:t>
            </a:r>
            <a:r>
              <a:rPr lang="it-IT" sz="1400" b="1" dirty="0" err="1" smtClean="0"/>
              <a:t>laricio</a:t>
            </a:r>
            <a:r>
              <a:rPr lang="it-IT" sz="1400" b="1" dirty="0" smtClean="0"/>
              <a:t>. </a:t>
            </a:r>
          </a:p>
          <a:p>
            <a:endParaRPr lang="it-IT" sz="1400" dirty="0"/>
          </a:p>
        </p:txBody>
      </p:sp>
      <p:pic>
        <p:nvPicPr>
          <p:cNvPr id="2050" name="Picture 2" descr="C:\Users\Windows\Pictures\museo monasterace\DSC05193.JPG"/>
          <p:cNvPicPr>
            <a:picLocks noGrp="1" noChangeAspect="1" noChangeArrowheads="1"/>
          </p:cNvPicPr>
          <p:nvPr>
            <p:ph sz="half" idx="2"/>
          </p:nvPr>
        </p:nvPicPr>
        <p:blipFill>
          <a:blip r:embed="rId2" cstate="print"/>
          <a:srcRect/>
          <a:stretch>
            <a:fillRect/>
          </a:stretch>
        </p:blipFill>
        <p:spPr bwMode="auto">
          <a:xfrm>
            <a:off x="4648200" y="2287785"/>
            <a:ext cx="4059238" cy="3044429"/>
          </a:xfrm>
          <a:prstGeom prst="rect">
            <a:avLst/>
          </a:prstGeom>
          <a:noFill/>
        </p:spPr>
      </p:pic>
    </p:spTree>
  </p:cSld>
  <p:clrMapOvr>
    <a:masterClrMapping/>
  </p:clrMapOvr>
  <p:transition advTm="16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229600" cy="847708"/>
          </a:xfrm>
        </p:spPr>
        <p:txBody>
          <a:bodyPr/>
          <a:lstStyle/>
          <a:p>
            <a:pPr algn="ctr"/>
            <a:r>
              <a:rPr lang="it-IT" dirty="0" smtClean="0"/>
              <a:t>L’ABBIGLIAMENTO</a:t>
            </a:r>
            <a:endParaRPr lang="it-IT" dirty="0"/>
          </a:p>
        </p:txBody>
      </p:sp>
      <p:sp>
        <p:nvSpPr>
          <p:cNvPr id="3" name="Segnaposto contenuto 2"/>
          <p:cNvSpPr>
            <a:spLocks noGrp="1"/>
          </p:cNvSpPr>
          <p:nvPr>
            <p:ph sz="half" idx="1"/>
          </p:nvPr>
        </p:nvSpPr>
        <p:spPr/>
        <p:txBody>
          <a:bodyPr>
            <a:normAutofit fontScale="70000" lnSpcReduction="20000"/>
          </a:bodyPr>
          <a:lstStyle/>
          <a:p>
            <a:pPr>
              <a:buNone/>
            </a:pPr>
            <a:r>
              <a:rPr lang="it-IT" dirty="0" smtClean="0"/>
              <a:t> </a:t>
            </a:r>
          </a:p>
          <a:p>
            <a:r>
              <a:rPr lang="it-IT" b="1" dirty="0" smtClean="0"/>
              <a:t>Sin dalla preistoria, i capi di vestiario, realizzati per rispondere a primarie esigenze, avevano acquisito presto, pur nella loro semplicità e praticità, la valenza di rivelatori di STATUS sociale, differenziandosi a seconda delle funzioni rivestite nell’ambito della comunità da chi li indossa e a seconda delle occasione nelle quali venivano utilizzati. In genere erano soprattutto le donne ad essere seppellite con un abbigliamento sfarzoso, impreziosito da pettorali e cinture.       </a:t>
            </a:r>
          </a:p>
          <a:p>
            <a:endParaRPr lang="it-IT" dirty="0"/>
          </a:p>
        </p:txBody>
      </p:sp>
      <p:pic>
        <p:nvPicPr>
          <p:cNvPr id="3074" name="Picture 2" descr="C:\Users\Windows\Pictures\museo monasterace\DSC05191.JPG"/>
          <p:cNvPicPr>
            <a:picLocks noGrp="1" noChangeAspect="1" noChangeArrowheads="1"/>
          </p:cNvPicPr>
          <p:nvPr>
            <p:ph sz="half" idx="2"/>
          </p:nvPr>
        </p:nvPicPr>
        <p:blipFill>
          <a:blip r:embed="rId2" cstate="print"/>
          <a:srcRect/>
          <a:stretch>
            <a:fillRect/>
          </a:stretch>
        </p:blipFill>
        <p:spPr bwMode="auto">
          <a:xfrm>
            <a:off x="4963319" y="1524000"/>
            <a:ext cx="3429000" cy="4572000"/>
          </a:xfrm>
          <a:prstGeom prst="rect">
            <a:avLst/>
          </a:prstGeom>
          <a:noFill/>
        </p:spPr>
      </p:pic>
    </p:spTree>
  </p:cSld>
  <p:clrMapOvr>
    <a:masterClrMapping/>
  </p:clrMapOvr>
  <p:transition advTm="12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28596" y="285728"/>
            <a:ext cx="8215370" cy="34778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MUSEO  ARCHEOLOGICO </a:t>
            </a:r>
            <a:endParaRPr kumimoji="0" lang="it-IT" sz="2000" b="1"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IL giorno 04/12/2013 abbiamo visitato il museo archeologico di Monasterace, ci ha accolti la Dottoressa  Mazzà, molto </a:t>
            </a:r>
            <a:r>
              <a:rPr kumimoji="0" lang="it-IT" sz="20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disponibil</a:t>
            </a: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,e e ci  ha accompagnati in questo viaggio nel passato!!!</a:t>
            </a:r>
            <a:endParaRPr kumimoji="0" lang="it-IT"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Appena entrati nel museo abbiamo visto  i vasi contenenti la pece.</a:t>
            </a:r>
            <a:endParaRPr kumimoji="0" lang="it-IT"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Andando avanti l’esperta ci ha fatto vedere un PowerPoint  con il quale ci ha spiegato come si svolgono gli scavi e ciò che è stato trovato nel sito di Kaulon. </a:t>
            </a:r>
            <a:endParaRPr kumimoji="0" lang="it-IT"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Successivamente abbiamo visitato i reperti messi in mostra nel museo: statue di donne che rappresentavano  il loro modo di vestirsi , di truccarsi e ornarsi .</a:t>
            </a:r>
            <a:endParaRPr kumimoji="0" lang="it-IT"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Un mosaico di un drago , molto importante e bello che il giorno dopo sarebbe partito e sarebbe stato esposto in un museo romano. </a:t>
            </a:r>
            <a:endParaRPr kumimoji="0" lang="it-IT" sz="2000" b="0" i="0" u="none" strike="noStrike" cap="none" normalizeH="0" baseline="0" dirty="0" smtClean="0">
              <a:ln>
                <a:noFill/>
              </a:ln>
              <a:solidFill>
                <a:schemeClr val="tx1"/>
              </a:solidFill>
              <a:effectLst/>
              <a:latin typeface="Arial" pitchFamily="34" charset="0"/>
            </a:endParaRPr>
          </a:p>
        </p:txBody>
      </p:sp>
      <p:pic>
        <p:nvPicPr>
          <p:cNvPr id="17410" name="Picture 2" descr="F:\800px-Museo_mona.JPG"/>
          <p:cNvPicPr>
            <a:picLocks noChangeAspect="1" noChangeArrowheads="1"/>
          </p:cNvPicPr>
          <p:nvPr/>
        </p:nvPicPr>
        <p:blipFill>
          <a:blip r:embed="rId2" cstate="print"/>
          <a:srcRect/>
          <a:stretch>
            <a:fillRect/>
          </a:stretch>
        </p:blipFill>
        <p:spPr bwMode="auto">
          <a:xfrm>
            <a:off x="571472" y="3786190"/>
            <a:ext cx="3245270" cy="2772000"/>
          </a:xfrm>
          <a:prstGeom prst="rect">
            <a:avLst/>
          </a:prstGeom>
        </p:spPr>
        <p:style>
          <a:lnRef idx="2">
            <a:schemeClr val="accent6"/>
          </a:lnRef>
          <a:fillRef idx="1">
            <a:schemeClr val="lt1"/>
          </a:fillRef>
          <a:effectRef idx="0">
            <a:schemeClr val="accent6"/>
          </a:effectRef>
          <a:fontRef idx="minor">
            <a:schemeClr val="dk1"/>
          </a:fontRef>
        </p:style>
      </p:pic>
      <p:sp>
        <p:nvSpPr>
          <p:cNvPr id="5" name="CasellaDiTesto 4"/>
          <p:cNvSpPr txBox="1"/>
          <p:nvPr/>
        </p:nvSpPr>
        <p:spPr>
          <a:xfrm>
            <a:off x="4643438" y="4572008"/>
            <a:ext cx="3857652" cy="646331"/>
          </a:xfrm>
          <a:prstGeom prst="rect">
            <a:avLst/>
          </a:prstGeom>
          <a:noFill/>
        </p:spPr>
        <p:txBody>
          <a:bodyPr wrap="square" rtlCol="0">
            <a:spAutoFit/>
          </a:bodyPr>
          <a:lstStyle/>
          <a:p>
            <a:r>
              <a:rPr lang="it-IT" dirty="0" smtClean="0"/>
              <a:t>… seguiteci e vi faremo vedere cosa abbiamo imparato …..</a:t>
            </a:r>
            <a:endParaRPr lang="it-IT" dirty="0"/>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Particolari del Museo</a:t>
            </a:r>
            <a:endParaRPr lang="it-IT" dirty="0"/>
          </a:p>
        </p:txBody>
      </p:sp>
      <p:pic>
        <p:nvPicPr>
          <p:cNvPr id="8194" name="Picture 2" descr="C:\Users\Windows\Pictures\museo monasterace\DSC05197.JPG"/>
          <p:cNvPicPr>
            <a:picLocks noGrp="1" noChangeAspect="1" noChangeArrowheads="1"/>
          </p:cNvPicPr>
          <p:nvPr>
            <p:ph sz="half" idx="1"/>
          </p:nvPr>
        </p:nvPicPr>
        <p:blipFill>
          <a:blip r:embed="rId2" cstate="print"/>
          <a:srcRect/>
          <a:stretch>
            <a:fillRect/>
          </a:stretch>
        </p:blipFill>
        <p:spPr bwMode="auto">
          <a:xfrm>
            <a:off x="772319" y="1524000"/>
            <a:ext cx="3429000" cy="4572000"/>
          </a:xfrm>
          <a:prstGeom prst="rect">
            <a:avLst/>
          </a:prstGeom>
          <a:noFill/>
        </p:spPr>
      </p:pic>
      <p:pic>
        <p:nvPicPr>
          <p:cNvPr id="8195" name="Picture 3" descr="C:\Users\Windows\Pictures\museo monasterace\DSC05186.JPG"/>
          <p:cNvPicPr>
            <a:picLocks noGrp="1" noChangeAspect="1" noChangeArrowheads="1"/>
          </p:cNvPicPr>
          <p:nvPr>
            <p:ph sz="half" idx="2"/>
          </p:nvPr>
        </p:nvPicPr>
        <p:blipFill>
          <a:blip r:embed="rId3" cstate="print"/>
          <a:srcRect/>
          <a:stretch>
            <a:fillRect/>
          </a:stretch>
        </p:blipFill>
        <p:spPr bwMode="auto">
          <a:xfrm>
            <a:off x="4963319" y="1524000"/>
            <a:ext cx="3429000" cy="4572000"/>
          </a:xfrm>
          <a:prstGeom prst="rect">
            <a:avLst/>
          </a:prstGeom>
          <a:noFill/>
        </p:spPr>
      </p:pic>
    </p:spTree>
  </p:cSld>
  <p:clrMapOvr>
    <a:masterClrMapping/>
  </p:clrMapOvr>
  <p:transition advTm="6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Windows\Pictures\museo monasterace\DSC05204.JPG"/>
          <p:cNvPicPr>
            <a:picLocks noGrp="1" noChangeAspect="1" noChangeArrowheads="1"/>
          </p:cNvPicPr>
          <p:nvPr>
            <p:ph sz="half" idx="1"/>
          </p:nvPr>
        </p:nvPicPr>
        <p:blipFill>
          <a:blip r:embed="rId2" cstate="print"/>
          <a:srcRect/>
          <a:stretch>
            <a:fillRect/>
          </a:stretch>
        </p:blipFill>
        <p:spPr bwMode="auto">
          <a:xfrm>
            <a:off x="772319" y="1524000"/>
            <a:ext cx="3429000" cy="4572000"/>
          </a:xfrm>
          <a:prstGeom prst="rect">
            <a:avLst/>
          </a:prstGeom>
          <a:noFill/>
        </p:spPr>
      </p:pic>
      <p:pic>
        <p:nvPicPr>
          <p:cNvPr id="9219" name="Picture 3" descr="C:\Users\Windows\Pictures\museo monasterace\DSC05203.JPG"/>
          <p:cNvPicPr>
            <a:picLocks noGrp="1" noChangeAspect="1" noChangeArrowheads="1"/>
          </p:cNvPicPr>
          <p:nvPr>
            <p:ph sz="half" idx="2"/>
          </p:nvPr>
        </p:nvPicPr>
        <p:blipFill>
          <a:blip r:embed="rId3" cstate="print"/>
          <a:srcRect/>
          <a:stretch>
            <a:fillRect/>
          </a:stretch>
        </p:blipFill>
        <p:spPr bwMode="auto">
          <a:xfrm>
            <a:off x="4963319" y="1524000"/>
            <a:ext cx="3429000" cy="4572000"/>
          </a:xfrm>
          <a:prstGeom prst="rect">
            <a:avLst/>
          </a:prstGeom>
          <a:noFill/>
        </p:spPr>
      </p:pic>
    </p:spTree>
  </p:cSld>
  <p:clrMapOvr>
    <a:masterClrMapping/>
  </p:clrMapOvr>
  <p:transition advTm="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2"/>
          </p:nvPr>
        </p:nvSpPr>
        <p:spPr>
          <a:xfrm>
            <a:off x="683568" y="3933056"/>
            <a:ext cx="7632848" cy="2304256"/>
          </a:xfrm>
        </p:spPr>
        <p:txBody>
          <a:bodyPr>
            <a:normAutofit/>
          </a:bodyPr>
          <a:lstStyle/>
          <a:p>
            <a:r>
              <a:rPr lang="it-IT" sz="2400" dirty="0" smtClean="0">
                <a:solidFill>
                  <a:schemeClr val="accent2">
                    <a:lumMod val="60000"/>
                    <a:lumOff val="40000"/>
                  </a:schemeClr>
                </a:solidFill>
              </a:rPr>
              <a:t>Attualmente la situazione presso gli scavi è drammatica. Le forti mareggiate di questo inverno stanno minacciando il famoso </a:t>
            </a:r>
            <a:r>
              <a:rPr lang="it-IT" sz="2400" dirty="0" err="1" smtClean="0">
                <a:solidFill>
                  <a:schemeClr val="accent2">
                    <a:lumMod val="60000"/>
                    <a:lumOff val="40000"/>
                  </a:schemeClr>
                </a:solidFill>
              </a:rPr>
              <a:t>Tempio…</a:t>
            </a:r>
            <a:r>
              <a:rPr lang="it-IT" sz="2400" dirty="0" smtClean="0">
                <a:solidFill>
                  <a:schemeClr val="accent2">
                    <a:lumMod val="60000"/>
                    <a:lumOff val="40000"/>
                  </a:schemeClr>
                </a:solidFill>
              </a:rPr>
              <a:t>..</a:t>
            </a:r>
          </a:p>
          <a:p>
            <a:r>
              <a:rPr lang="it-IT" sz="2400" dirty="0" err="1" smtClean="0">
                <a:solidFill>
                  <a:schemeClr val="accent2">
                    <a:lumMod val="60000"/>
                    <a:lumOff val="40000"/>
                  </a:schemeClr>
                </a:solidFill>
              </a:rPr>
              <a:t>……e</a:t>
            </a:r>
            <a:r>
              <a:rPr lang="it-IT" sz="2400" dirty="0" smtClean="0">
                <a:solidFill>
                  <a:schemeClr val="accent2">
                    <a:lumMod val="60000"/>
                    <a:lumOff val="40000"/>
                  </a:schemeClr>
                </a:solidFill>
              </a:rPr>
              <a:t> a noi dispiacerebbe moltissimo perdere tutto ciò!!!</a:t>
            </a:r>
          </a:p>
        </p:txBody>
      </p:sp>
      <p:pic>
        <p:nvPicPr>
          <p:cNvPr id="10242" name="Picture 2" descr="C:\Users\Windows\Pictures\museo monasterace\download.jpg"/>
          <p:cNvPicPr>
            <a:picLocks noGrp="1" noChangeAspect="1" noChangeArrowheads="1"/>
          </p:cNvPicPr>
          <p:nvPr>
            <p:ph sz="quarter" idx="1"/>
          </p:nvPr>
        </p:nvPicPr>
        <p:blipFill>
          <a:blip r:embed="rId2" cstate="print"/>
          <a:srcRect/>
          <a:stretch>
            <a:fillRect/>
          </a:stretch>
        </p:blipFill>
        <p:spPr bwMode="auto">
          <a:xfrm>
            <a:off x="2339752" y="404664"/>
            <a:ext cx="4080000" cy="3060000"/>
          </a:xfrm>
          <a:prstGeom prst="rect">
            <a:avLst/>
          </a:prstGeom>
          <a:noFill/>
        </p:spPr>
      </p:pic>
    </p:spTree>
  </p:cSld>
  <p:clrMapOvr>
    <a:masterClrMapping/>
  </p:clrMapOvr>
  <p:transition advTm="1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28662" y="928670"/>
            <a:ext cx="6786610" cy="5016758"/>
          </a:xfrm>
          <a:prstGeom prst="rect">
            <a:avLst/>
          </a:prstGeom>
          <a:noFill/>
        </p:spPr>
        <p:txBody>
          <a:bodyPr wrap="square" rtlCol="0">
            <a:spAutoFit/>
          </a:bodyPr>
          <a:lstStyle/>
          <a:p>
            <a:pPr algn="ctr"/>
            <a:r>
              <a:rPr lang="it-IT" sz="3200" b="1" dirty="0" smtClean="0">
                <a:solidFill>
                  <a:srgbClr val="00B0F0"/>
                </a:solidFill>
                <a:latin typeface="Arial Narrow" pitchFamily="34" charset="0"/>
              </a:rPr>
              <a:t>I  RAGAZZI  DELLA  IIA</a:t>
            </a:r>
          </a:p>
          <a:p>
            <a:endParaRPr lang="it-IT" dirty="0" smtClean="0">
              <a:latin typeface="Arial Narrow" pitchFamily="34" charset="0"/>
            </a:endParaRPr>
          </a:p>
          <a:p>
            <a:pPr algn="ctr"/>
            <a:r>
              <a:rPr lang="it-IT" dirty="0" smtClean="0">
                <a:solidFill>
                  <a:srgbClr val="002060"/>
                </a:solidFill>
                <a:latin typeface="Book Antiqua" pitchFamily="18" charset="0"/>
              </a:rPr>
              <a:t>Bava Caterina</a:t>
            </a:r>
          </a:p>
          <a:p>
            <a:pPr algn="ctr"/>
            <a:r>
              <a:rPr lang="it-IT" dirty="0" err="1" smtClean="0">
                <a:solidFill>
                  <a:srgbClr val="002060"/>
                </a:solidFill>
                <a:latin typeface="Book Antiqua" pitchFamily="18" charset="0"/>
              </a:rPr>
              <a:t>Dimasi</a:t>
            </a:r>
            <a:r>
              <a:rPr lang="it-IT" dirty="0" smtClean="0">
                <a:solidFill>
                  <a:srgbClr val="002060"/>
                </a:solidFill>
                <a:latin typeface="Book Antiqua" pitchFamily="18" charset="0"/>
              </a:rPr>
              <a:t> Maria Stella</a:t>
            </a:r>
          </a:p>
          <a:p>
            <a:pPr algn="ctr"/>
            <a:r>
              <a:rPr lang="it-IT" dirty="0" err="1" smtClean="0">
                <a:solidFill>
                  <a:srgbClr val="002060"/>
                </a:solidFill>
                <a:latin typeface="Book Antiqua" pitchFamily="18" charset="0"/>
              </a:rPr>
              <a:t>El</a:t>
            </a:r>
            <a:r>
              <a:rPr lang="it-IT" dirty="0" smtClean="0">
                <a:solidFill>
                  <a:srgbClr val="002060"/>
                </a:solidFill>
                <a:latin typeface="Book Antiqua" pitchFamily="18" charset="0"/>
              </a:rPr>
              <a:t> </a:t>
            </a:r>
            <a:r>
              <a:rPr lang="it-IT" dirty="0" err="1" smtClean="0">
                <a:solidFill>
                  <a:srgbClr val="002060"/>
                </a:solidFill>
                <a:latin typeface="Book Antiqua" pitchFamily="18" charset="0"/>
              </a:rPr>
              <a:t>Khalil</a:t>
            </a:r>
            <a:r>
              <a:rPr lang="it-IT" dirty="0" smtClean="0">
                <a:solidFill>
                  <a:srgbClr val="002060"/>
                </a:solidFill>
                <a:latin typeface="Book Antiqua" pitchFamily="18" charset="0"/>
              </a:rPr>
              <a:t>  </a:t>
            </a:r>
            <a:r>
              <a:rPr lang="it-IT" dirty="0" err="1" smtClean="0">
                <a:solidFill>
                  <a:srgbClr val="002060"/>
                </a:solidFill>
                <a:latin typeface="Book Antiqua" pitchFamily="18" charset="0"/>
              </a:rPr>
              <a:t>Afida</a:t>
            </a:r>
            <a:endParaRPr lang="it-IT" dirty="0" smtClean="0">
              <a:solidFill>
                <a:srgbClr val="002060"/>
              </a:solidFill>
              <a:latin typeface="Book Antiqua" pitchFamily="18" charset="0"/>
            </a:endParaRPr>
          </a:p>
          <a:p>
            <a:pPr algn="ctr"/>
            <a:r>
              <a:rPr lang="it-IT" dirty="0" err="1" smtClean="0">
                <a:solidFill>
                  <a:srgbClr val="002060"/>
                </a:solidFill>
                <a:latin typeface="Book Antiqua" pitchFamily="18" charset="0"/>
              </a:rPr>
              <a:t>El</a:t>
            </a:r>
            <a:r>
              <a:rPr lang="it-IT" dirty="0" smtClean="0">
                <a:solidFill>
                  <a:srgbClr val="002060"/>
                </a:solidFill>
                <a:latin typeface="Book Antiqua" pitchFamily="18" charset="0"/>
              </a:rPr>
              <a:t> </a:t>
            </a:r>
            <a:r>
              <a:rPr lang="it-IT" dirty="0" err="1" smtClean="0">
                <a:solidFill>
                  <a:srgbClr val="002060"/>
                </a:solidFill>
                <a:latin typeface="Book Antiqua" pitchFamily="18" charset="0"/>
              </a:rPr>
              <a:t>Khalil</a:t>
            </a:r>
            <a:r>
              <a:rPr lang="it-IT" dirty="0" smtClean="0">
                <a:solidFill>
                  <a:srgbClr val="002060"/>
                </a:solidFill>
                <a:latin typeface="Book Antiqua" pitchFamily="18" charset="0"/>
              </a:rPr>
              <a:t>  </a:t>
            </a:r>
            <a:r>
              <a:rPr lang="it-IT" dirty="0" err="1" smtClean="0">
                <a:solidFill>
                  <a:srgbClr val="002060"/>
                </a:solidFill>
                <a:latin typeface="Book Antiqua" pitchFamily="18" charset="0"/>
              </a:rPr>
              <a:t>Salh</a:t>
            </a:r>
            <a:endParaRPr lang="it-IT" dirty="0" smtClean="0">
              <a:solidFill>
                <a:srgbClr val="002060"/>
              </a:solidFill>
              <a:latin typeface="Book Antiqua" pitchFamily="18" charset="0"/>
            </a:endParaRPr>
          </a:p>
          <a:p>
            <a:pPr algn="ctr"/>
            <a:r>
              <a:rPr lang="it-IT" dirty="0" err="1" smtClean="0">
                <a:solidFill>
                  <a:srgbClr val="002060"/>
                </a:solidFill>
                <a:latin typeface="Book Antiqua" pitchFamily="18" charset="0"/>
              </a:rPr>
              <a:t>Franzè</a:t>
            </a:r>
            <a:r>
              <a:rPr lang="it-IT" dirty="0" smtClean="0">
                <a:solidFill>
                  <a:srgbClr val="002060"/>
                </a:solidFill>
                <a:latin typeface="Book Antiqua" pitchFamily="18" charset="0"/>
              </a:rPr>
              <a:t> Graziella</a:t>
            </a:r>
          </a:p>
          <a:p>
            <a:pPr algn="ctr"/>
            <a:r>
              <a:rPr lang="it-IT" dirty="0" err="1" smtClean="0">
                <a:solidFill>
                  <a:srgbClr val="002060"/>
                </a:solidFill>
                <a:latin typeface="Book Antiqua" pitchFamily="18" charset="0"/>
              </a:rPr>
              <a:t>Garzaniti</a:t>
            </a:r>
            <a:r>
              <a:rPr lang="it-IT" dirty="0" smtClean="0">
                <a:solidFill>
                  <a:srgbClr val="002060"/>
                </a:solidFill>
                <a:latin typeface="Book Antiqua" pitchFamily="18" charset="0"/>
              </a:rPr>
              <a:t> Alfonso</a:t>
            </a:r>
          </a:p>
          <a:p>
            <a:pPr algn="ctr"/>
            <a:r>
              <a:rPr lang="it-IT" dirty="0" err="1" smtClean="0">
                <a:solidFill>
                  <a:srgbClr val="002060"/>
                </a:solidFill>
                <a:latin typeface="Book Antiqua" pitchFamily="18" charset="0"/>
              </a:rPr>
              <a:t>Geracitano</a:t>
            </a:r>
            <a:r>
              <a:rPr lang="it-IT" dirty="0" smtClean="0">
                <a:solidFill>
                  <a:srgbClr val="002060"/>
                </a:solidFill>
                <a:latin typeface="Book Antiqua" pitchFamily="18" charset="0"/>
              </a:rPr>
              <a:t> Caterina</a:t>
            </a:r>
          </a:p>
          <a:p>
            <a:pPr algn="ctr"/>
            <a:r>
              <a:rPr lang="it-IT" dirty="0" err="1" smtClean="0">
                <a:solidFill>
                  <a:srgbClr val="002060"/>
                </a:solidFill>
                <a:latin typeface="Book Antiqua" pitchFamily="18" charset="0"/>
              </a:rPr>
              <a:t>Geracitano</a:t>
            </a:r>
            <a:r>
              <a:rPr lang="it-IT" dirty="0" smtClean="0">
                <a:solidFill>
                  <a:srgbClr val="002060"/>
                </a:solidFill>
                <a:latin typeface="Book Antiqua" pitchFamily="18" charset="0"/>
              </a:rPr>
              <a:t> Domenico</a:t>
            </a:r>
          </a:p>
          <a:p>
            <a:pPr algn="ctr"/>
            <a:r>
              <a:rPr lang="it-IT" dirty="0" err="1" smtClean="0">
                <a:solidFill>
                  <a:srgbClr val="002060"/>
                </a:solidFill>
                <a:latin typeface="Book Antiqua" pitchFamily="18" charset="0"/>
              </a:rPr>
              <a:t>Infantino</a:t>
            </a:r>
            <a:r>
              <a:rPr lang="it-IT" dirty="0" smtClean="0">
                <a:solidFill>
                  <a:srgbClr val="002060"/>
                </a:solidFill>
                <a:latin typeface="Book Antiqua" pitchFamily="18" charset="0"/>
              </a:rPr>
              <a:t> Antonio</a:t>
            </a:r>
          </a:p>
          <a:p>
            <a:pPr algn="ctr"/>
            <a:r>
              <a:rPr lang="it-IT" dirty="0" err="1" smtClean="0">
                <a:solidFill>
                  <a:srgbClr val="002060"/>
                </a:solidFill>
                <a:latin typeface="Book Antiqua" pitchFamily="18" charset="0"/>
              </a:rPr>
              <a:t>Nastasiei</a:t>
            </a:r>
            <a:r>
              <a:rPr lang="it-IT" dirty="0" smtClean="0">
                <a:solidFill>
                  <a:srgbClr val="002060"/>
                </a:solidFill>
                <a:latin typeface="Book Antiqua" pitchFamily="18" charset="0"/>
              </a:rPr>
              <a:t> Amalia Maria</a:t>
            </a:r>
          </a:p>
          <a:p>
            <a:pPr algn="ctr"/>
            <a:r>
              <a:rPr lang="it-IT" dirty="0" err="1" smtClean="0">
                <a:solidFill>
                  <a:srgbClr val="002060"/>
                </a:solidFill>
                <a:latin typeface="Book Antiqua" pitchFamily="18" charset="0"/>
              </a:rPr>
              <a:t>Perronace</a:t>
            </a:r>
            <a:r>
              <a:rPr lang="it-IT" dirty="0" smtClean="0">
                <a:solidFill>
                  <a:srgbClr val="002060"/>
                </a:solidFill>
                <a:latin typeface="Book Antiqua" pitchFamily="18" charset="0"/>
              </a:rPr>
              <a:t> Chiara</a:t>
            </a:r>
          </a:p>
          <a:p>
            <a:pPr algn="ctr"/>
            <a:r>
              <a:rPr lang="it-IT" dirty="0" err="1" smtClean="0">
                <a:solidFill>
                  <a:srgbClr val="002060"/>
                </a:solidFill>
                <a:latin typeface="Book Antiqua" pitchFamily="18" charset="0"/>
              </a:rPr>
              <a:t>Pirritano</a:t>
            </a:r>
            <a:r>
              <a:rPr lang="it-IT" dirty="0" smtClean="0">
                <a:solidFill>
                  <a:srgbClr val="002060"/>
                </a:solidFill>
                <a:latin typeface="Book Antiqua" pitchFamily="18" charset="0"/>
              </a:rPr>
              <a:t> Angela</a:t>
            </a:r>
          </a:p>
          <a:p>
            <a:pPr algn="ctr"/>
            <a:r>
              <a:rPr lang="it-IT" dirty="0" smtClean="0">
                <a:solidFill>
                  <a:srgbClr val="002060"/>
                </a:solidFill>
                <a:latin typeface="Book Antiqua" pitchFamily="18" charset="0"/>
              </a:rPr>
              <a:t>Politi Francesca</a:t>
            </a:r>
          </a:p>
          <a:p>
            <a:pPr algn="ctr"/>
            <a:r>
              <a:rPr lang="it-IT" dirty="0" smtClean="0">
                <a:solidFill>
                  <a:srgbClr val="002060"/>
                </a:solidFill>
                <a:latin typeface="Book Antiqua" pitchFamily="18" charset="0"/>
              </a:rPr>
              <a:t>Tedesco Beatrice</a:t>
            </a:r>
          </a:p>
          <a:p>
            <a:endParaRPr lang="it-IT" dirty="0">
              <a:latin typeface="Arial Narrow" pitchFamily="34" charset="0"/>
            </a:endParaRPr>
          </a:p>
        </p:txBody>
      </p:sp>
    </p:spTree>
  </p:cSld>
  <p:clrMapOvr>
    <a:masterClrMapping/>
  </p:clrMapOvr>
  <p:transition advTm="18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782300"/>
            <a:ext cx="821537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We went to the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Archeologicol</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Museum of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Monasterace</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on the fourth of December 2013.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Mrs</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Mazzà</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guided our class during this trip.</a:t>
            </a:r>
            <a:endParaRPr kumimoji="0" lang="it-IT" b="0" i="0" u="none" strike="noStrike" cap="none" normalizeH="0" baseline="0" dirty="0" smtClean="0">
              <a:ln>
                <a:noFill/>
              </a:ln>
              <a:solidFill>
                <a:schemeClr val="tx2">
                  <a:lumMod val="50000"/>
                </a:schemeClr>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We visited the vases which contain the pitch.</a:t>
            </a:r>
            <a:endParaRPr kumimoji="0" lang="it-IT" b="0" i="0" u="none" strike="noStrike" cap="none" normalizeH="0" baseline="0" dirty="0" smtClean="0">
              <a:ln>
                <a:noFill/>
              </a:ln>
              <a:solidFill>
                <a:schemeClr val="tx2">
                  <a:lumMod val="50000"/>
                </a:schemeClr>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Mrs</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Mazzà</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gave our group same information about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Kaulon</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scaves</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a:t>
            </a:r>
            <a:endParaRPr kumimoji="0" lang="it-IT" b="0" i="0" u="none" strike="noStrike" cap="none" normalizeH="0" baseline="0" dirty="0" smtClean="0">
              <a:ln>
                <a:noFill/>
              </a:ln>
              <a:solidFill>
                <a:schemeClr val="tx2">
                  <a:lumMod val="50000"/>
                </a:schemeClr>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Mrs</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Mazzà</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showed our class, same female statues and the mosaic of a </a:t>
            </a:r>
            <a:r>
              <a:rPr kumimoji="0" lang="en-US" b="0" i="0" u="none" strike="noStrike" cap="none" normalizeH="0" baseline="0" dirty="0" err="1" smtClean="0">
                <a:ln>
                  <a:noFill/>
                </a:ln>
                <a:solidFill>
                  <a:schemeClr val="tx2">
                    <a:lumMod val="50000"/>
                  </a:schemeClr>
                </a:solidFill>
                <a:effectLst/>
                <a:latin typeface="Calibri" pitchFamily="34" charset="0"/>
                <a:ea typeface="Calibri" pitchFamily="34" charset="0"/>
                <a:cs typeface="Times New Roman" pitchFamily="18" charset="0"/>
              </a:rPr>
              <a:t>drago</a:t>
            </a:r>
            <a:r>
              <a:rPr kumimoji="0" lang="en-US" b="0" i="0" u="none" strike="noStrike" cap="none" normalizeH="0" baseline="0" dirty="0" smtClean="0">
                <a:ln>
                  <a:noFill/>
                </a:ln>
                <a:solidFill>
                  <a:schemeClr val="tx2">
                    <a:lumMod val="50000"/>
                  </a:schemeClr>
                </a:solidFill>
                <a:effectLst/>
                <a:latin typeface="Calibri" pitchFamily="34" charset="0"/>
                <a:ea typeface="Calibri" pitchFamily="34" charset="0"/>
                <a:cs typeface="Times New Roman" pitchFamily="18" charset="0"/>
              </a:rPr>
              <a:t>, which will be moved to a Roman Museum</a:t>
            </a:r>
            <a:r>
              <a:rPr kumimoji="0" lang="en-US"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a:t>
            </a:r>
            <a:endParaRPr kumimoji="0" lang="en-US" b="0" i="0" u="none" strike="noStrike" cap="none" normalizeH="0" baseline="0" dirty="0" smtClean="0">
              <a:ln>
                <a:noFill/>
              </a:ln>
              <a:solidFill>
                <a:srgbClr val="FFFF00"/>
              </a:solidFill>
              <a:effectLst/>
              <a:latin typeface="Calibri" pitchFamily="34" charset="0"/>
            </a:endParaRPr>
          </a:p>
        </p:txBody>
      </p:sp>
      <p:pic>
        <p:nvPicPr>
          <p:cNvPr id="3" name="Picture 2" descr="F:\Reggio_calabria_museo_nazionale_mosaico_da_kaulon.jpg"/>
          <p:cNvPicPr>
            <a:picLocks noChangeAspect="1" noChangeArrowheads="1"/>
          </p:cNvPicPr>
          <p:nvPr/>
        </p:nvPicPr>
        <p:blipFill>
          <a:blip r:embed="rId2" cstate="print"/>
          <a:srcRect/>
          <a:stretch>
            <a:fillRect/>
          </a:stretch>
        </p:blipFill>
        <p:spPr bwMode="auto">
          <a:xfrm>
            <a:off x="1763688" y="3212976"/>
            <a:ext cx="5202602" cy="2520000"/>
          </a:xfrm>
          <a:prstGeom prst="rect">
            <a:avLst/>
          </a:prstGeom>
          <a:noFill/>
        </p:spPr>
      </p:pic>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485"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tx1"/>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404664"/>
            <a:ext cx="6419056" cy="5976664"/>
          </a:xfrm>
        </p:spPr>
        <p:txBody>
          <a:bodyPr>
            <a:normAutofit fontScale="40000" lnSpcReduction="20000"/>
          </a:bodyPr>
          <a:lstStyle/>
          <a:p>
            <a:r>
              <a:rPr lang="fr-FR" sz="3500" dirty="0" smtClean="0">
                <a:solidFill>
                  <a:schemeClr val="accent6">
                    <a:lumMod val="50000"/>
                  </a:schemeClr>
                </a:solidFill>
              </a:rPr>
              <a:t>Le 4 décembre 2013 nous sommes allés visiter le Musée de </a:t>
            </a:r>
            <a:r>
              <a:rPr lang="fr-FR" sz="3500" dirty="0" err="1" smtClean="0">
                <a:solidFill>
                  <a:schemeClr val="accent6">
                    <a:lumMod val="50000"/>
                  </a:schemeClr>
                </a:solidFill>
              </a:rPr>
              <a:t>Monasterace</a:t>
            </a:r>
            <a:r>
              <a:rPr lang="fr-FR" sz="3500" dirty="0" smtClean="0">
                <a:solidFill>
                  <a:schemeClr val="accent6">
                    <a:lumMod val="50000"/>
                  </a:schemeClr>
                </a:solidFill>
              </a:rPr>
              <a:t> Marina. </a:t>
            </a:r>
            <a:endParaRPr lang="it-IT" sz="3500" dirty="0" smtClean="0">
              <a:solidFill>
                <a:schemeClr val="accent6">
                  <a:lumMod val="50000"/>
                </a:schemeClr>
              </a:solidFill>
            </a:endParaRPr>
          </a:p>
          <a:p>
            <a:r>
              <a:rPr lang="fr-FR" sz="3500" dirty="0" smtClean="0">
                <a:solidFill>
                  <a:schemeClr val="accent6">
                    <a:lumMod val="50000"/>
                  </a:schemeClr>
                </a:solidFill>
              </a:rPr>
              <a:t>  L’édifice du musée archéologique de </a:t>
            </a:r>
            <a:r>
              <a:rPr lang="fr-FR" sz="3500" dirty="0" err="1" smtClean="0">
                <a:solidFill>
                  <a:schemeClr val="accent6">
                    <a:lumMod val="50000"/>
                  </a:schemeClr>
                </a:solidFill>
              </a:rPr>
              <a:t>Monasterace</a:t>
            </a:r>
            <a:r>
              <a:rPr lang="fr-FR" sz="3500" dirty="0" smtClean="0">
                <a:solidFill>
                  <a:schemeClr val="accent6">
                    <a:lumMod val="50000"/>
                  </a:schemeClr>
                </a:solidFill>
              </a:rPr>
              <a:t> abrite des objets archéologiques  importants.</a:t>
            </a:r>
            <a:endParaRPr lang="it-IT" sz="3500" dirty="0" smtClean="0">
              <a:solidFill>
                <a:schemeClr val="accent6">
                  <a:lumMod val="50000"/>
                </a:schemeClr>
              </a:solidFill>
            </a:endParaRPr>
          </a:p>
          <a:p>
            <a:r>
              <a:rPr lang="fr-FR" sz="3500" dirty="0" smtClean="0">
                <a:solidFill>
                  <a:schemeClr val="accent6">
                    <a:lumMod val="50000"/>
                  </a:schemeClr>
                </a:solidFill>
              </a:rPr>
              <a:t>  Ici on peut voir des  éléments architecturaux en pierre et en terre cuite  et   des travaux artisanaux différents (celle de l'argile,  de la céramique, des monnaies en argent et des métaux).</a:t>
            </a:r>
            <a:endParaRPr lang="it-IT" sz="3500" dirty="0" smtClean="0">
              <a:solidFill>
                <a:schemeClr val="accent6">
                  <a:lumMod val="50000"/>
                </a:schemeClr>
              </a:solidFill>
            </a:endParaRPr>
          </a:p>
          <a:p>
            <a:r>
              <a:rPr lang="fr-FR" sz="3500" dirty="0" smtClean="0">
                <a:solidFill>
                  <a:schemeClr val="accent6">
                    <a:lumMod val="50000"/>
                  </a:schemeClr>
                </a:solidFill>
              </a:rPr>
              <a:t>  Nous pouvons, aussi,  admirer des témoignages  de l'habillement, l’ornement et le maquillage de femmes.              </a:t>
            </a:r>
            <a:endParaRPr lang="it-IT" sz="3500" dirty="0" smtClean="0">
              <a:solidFill>
                <a:schemeClr val="accent6">
                  <a:lumMod val="50000"/>
                </a:schemeClr>
              </a:solidFill>
            </a:endParaRPr>
          </a:p>
          <a:p>
            <a:r>
              <a:rPr lang="fr-FR" sz="3500" dirty="0" smtClean="0">
                <a:solidFill>
                  <a:schemeClr val="accent6">
                    <a:lumMod val="50000"/>
                  </a:schemeClr>
                </a:solidFill>
              </a:rPr>
              <a:t>Parmi les œuvres les plus intéressantes  il y a la mosaïque polychrome  qui représente un Dragon de mer, datant de la seconde moitié du III</a:t>
            </a:r>
            <a:r>
              <a:rPr lang="fr-FR" sz="3500" baseline="30000" dirty="0" smtClean="0">
                <a:solidFill>
                  <a:schemeClr val="accent6">
                    <a:lumMod val="50000"/>
                  </a:schemeClr>
                </a:solidFill>
              </a:rPr>
              <a:t>e</a:t>
            </a:r>
            <a:r>
              <a:rPr lang="fr-FR" sz="3500" dirty="0" smtClean="0">
                <a:solidFill>
                  <a:schemeClr val="accent6">
                    <a:lumMod val="50000"/>
                  </a:schemeClr>
                </a:solidFill>
              </a:rPr>
              <a:t> siècle avant J. C.</a:t>
            </a:r>
            <a:endParaRPr lang="it-IT" sz="3500" dirty="0" smtClean="0">
              <a:solidFill>
                <a:schemeClr val="accent6">
                  <a:lumMod val="50000"/>
                </a:schemeClr>
              </a:solidFill>
            </a:endParaRPr>
          </a:p>
          <a:p>
            <a:r>
              <a:rPr lang="fr-FR" sz="3500" dirty="0" smtClean="0">
                <a:solidFill>
                  <a:schemeClr val="accent6">
                    <a:lumMod val="50000"/>
                  </a:schemeClr>
                </a:solidFill>
              </a:rPr>
              <a:t>À proximité de </a:t>
            </a:r>
            <a:r>
              <a:rPr lang="fr-FR" sz="3500" dirty="0" err="1" smtClean="0">
                <a:solidFill>
                  <a:schemeClr val="accent6">
                    <a:lumMod val="50000"/>
                  </a:schemeClr>
                </a:solidFill>
              </a:rPr>
              <a:t>Monasterace</a:t>
            </a:r>
            <a:r>
              <a:rPr lang="fr-FR" sz="3500" dirty="0" smtClean="0">
                <a:solidFill>
                  <a:schemeClr val="accent6">
                    <a:lumMod val="50000"/>
                  </a:schemeClr>
                </a:solidFill>
              </a:rPr>
              <a:t> Marina  on peut visiter les vestiges de l'ancienne colonie de </a:t>
            </a:r>
            <a:r>
              <a:rPr lang="fr-FR" sz="3500" dirty="0" err="1" smtClean="0">
                <a:solidFill>
                  <a:schemeClr val="accent6">
                    <a:lumMod val="50000"/>
                  </a:schemeClr>
                </a:solidFill>
              </a:rPr>
              <a:t>Kaulonia</a:t>
            </a:r>
            <a:r>
              <a:rPr lang="fr-FR" sz="3500" dirty="0" smtClean="0">
                <a:solidFill>
                  <a:schemeClr val="accent6">
                    <a:lumMod val="50000"/>
                  </a:schemeClr>
                </a:solidFill>
              </a:rPr>
              <a:t>, site archéologique suggestif.</a:t>
            </a:r>
            <a:endParaRPr lang="it-IT" sz="3500" dirty="0" smtClean="0">
              <a:solidFill>
                <a:schemeClr val="accent6">
                  <a:lumMod val="50000"/>
                </a:schemeClr>
              </a:solidFill>
            </a:endParaRPr>
          </a:p>
          <a:p>
            <a:r>
              <a:rPr lang="fr-FR" sz="3500" dirty="0" smtClean="0">
                <a:solidFill>
                  <a:schemeClr val="accent6">
                    <a:lumMod val="50000"/>
                  </a:schemeClr>
                </a:solidFill>
              </a:rPr>
              <a:t>Ce fut Paolo </a:t>
            </a:r>
            <a:r>
              <a:rPr lang="fr-FR" sz="3500" dirty="0" err="1" smtClean="0">
                <a:solidFill>
                  <a:schemeClr val="accent6">
                    <a:lumMod val="50000"/>
                  </a:schemeClr>
                </a:solidFill>
              </a:rPr>
              <a:t>Orsi</a:t>
            </a:r>
            <a:r>
              <a:rPr lang="fr-FR" sz="3500" dirty="0" smtClean="0">
                <a:solidFill>
                  <a:schemeClr val="accent6">
                    <a:lumMod val="50000"/>
                  </a:schemeClr>
                </a:solidFill>
              </a:rPr>
              <a:t> qui identifia le site de </a:t>
            </a:r>
            <a:r>
              <a:rPr lang="fr-FR" sz="3500" dirty="0" err="1" smtClean="0">
                <a:solidFill>
                  <a:schemeClr val="accent6">
                    <a:lumMod val="50000"/>
                  </a:schemeClr>
                </a:solidFill>
              </a:rPr>
              <a:t>Kaulonia</a:t>
            </a:r>
            <a:r>
              <a:rPr lang="fr-FR" sz="3500" dirty="0" smtClean="0">
                <a:solidFill>
                  <a:schemeClr val="accent6">
                    <a:lumMod val="50000"/>
                  </a:schemeClr>
                </a:solidFill>
              </a:rPr>
              <a:t> au XIXe siècle. Aujourd'hui des fouilles sont encore en cours. Le 4 décembre 2013 nous sommes allés visiter le Musée de </a:t>
            </a:r>
            <a:r>
              <a:rPr lang="fr-FR" sz="3500" dirty="0" err="1" smtClean="0">
                <a:solidFill>
                  <a:schemeClr val="accent6">
                    <a:lumMod val="50000"/>
                  </a:schemeClr>
                </a:solidFill>
              </a:rPr>
              <a:t>Monasterace</a:t>
            </a:r>
            <a:r>
              <a:rPr lang="fr-FR" sz="3500" dirty="0" smtClean="0">
                <a:solidFill>
                  <a:schemeClr val="accent6">
                    <a:lumMod val="50000"/>
                  </a:schemeClr>
                </a:solidFill>
              </a:rPr>
              <a:t> Marina.</a:t>
            </a:r>
            <a:endParaRPr lang="it-IT" sz="3500" dirty="0" smtClean="0">
              <a:solidFill>
                <a:schemeClr val="accent6">
                  <a:lumMod val="50000"/>
                </a:schemeClr>
              </a:solidFill>
            </a:endParaRPr>
          </a:p>
          <a:p>
            <a:r>
              <a:rPr lang="fr-FR" sz="3500" dirty="0" smtClean="0">
                <a:solidFill>
                  <a:schemeClr val="accent6">
                    <a:lumMod val="50000"/>
                  </a:schemeClr>
                </a:solidFill>
              </a:rPr>
              <a:t>L’édifice du musée archéologique de </a:t>
            </a:r>
            <a:r>
              <a:rPr lang="fr-FR" sz="3500" dirty="0" err="1" smtClean="0">
                <a:solidFill>
                  <a:schemeClr val="accent6">
                    <a:lumMod val="50000"/>
                  </a:schemeClr>
                </a:solidFill>
              </a:rPr>
              <a:t>Monasterace</a:t>
            </a:r>
            <a:r>
              <a:rPr lang="fr-FR" sz="3500" dirty="0" smtClean="0">
                <a:solidFill>
                  <a:schemeClr val="accent6">
                    <a:lumMod val="50000"/>
                  </a:schemeClr>
                </a:solidFill>
              </a:rPr>
              <a:t> abrite des objets archéologiques  importants.</a:t>
            </a:r>
            <a:endParaRPr lang="it-IT" sz="3500" dirty="0" smtClean="0">
              <a:solidFill>
                <a:schemeClr val="accent6">
                  <a:lumMod val="50000"/>
                </a:schemeClr>
              </a:solidFill>
            </a:endParaRPr>
          </a:p>
          <a:p>
            <a:r>
              <a:rPr lang="fr-FR" sz="3500" dirty="0" smtClean="0">
                <a:solidFill>
                  <a:schemeClr val="accent6">
                    <a:lumMod val="50000"/>
                  </a:schemeClr>
                </a:solidFill>
              </a:rPr>
              <a:t>Ici on peut voir des  éléments architecturaux en pierre et en terre cuite  et   des travaux artisanaux différents</a:t>
            </a:r>
            <a:endParaRPr lang="it-IT" sz="3500" dirty="0" smtClean="0">
              <a:solidFill>
                <a:schemeClr val="accent6">
                  <a:lumMod val="50000"/>
                </a:schemeClr>
              </a:solidFill>
            </a:endParaRPr>
          </a:p>
          <a:p>
            <a:r>
              <a:rPr lang="fr-FR" sz="3500" dirty="0" smtClean="0">
                <a:solidFill>
                  <a:schemeClr val="accent6">
                    <a:lumMod val="50000"/>
                  </a:schemeClr>
                </a:solidFill>
              </a:rPr>
              <a:t>(celle de l'argile,  de la céramique, des monnaies en argent et des métaux).</a:t>
            </a:r>
            <a:endParaRPr lang="it-IT" sz="3500" dirty="0" smtClean="0">
              <a:solidFill>
                <a:schemeClr val="accent6">
                  <a:lumMod val="50000"/>
                </a:schemeClr>
              </a:solidFill>
            </a:endParaRPr>
          </a:p>
          <a:p>
            <a:r>
              <a:rPr lang="fr-FR" sz="3500" dirty="0" smtClean="0">
                <a:solidFill>
                  <a:schemeClr val="accent6">
                    <a:lumMod val="50000"/>
                  </a:schemeClr>
                </a:solidFill>
              </a:rPr>
              <a:t>Nous pouvons, aussi,  admirer des témoignages  de l'habillement, l’ornement et le maquillage de femmes.</a:t>
            </a:r>
            <a:endParaRPr lang="it-IT" sz="3500" dirty="0" smtClean="0">
              <a:solidFill>
                <a:schemeClr val="accent6">
                  <a:lumMod val="50000"/>
                </a:schemeClr>
              </a:solidFill>
            </a:endParaRPr>
          </a:p>
          <a:p>
            <a:r>
              <a:rPr lang="fr-FR" sz="3500" dirty="0" smtClean="0">
                <a:solidFill>
                  <a:schemeClr val="accent6">
                    <a:lumMod val="50000"/>
                  </a:schemeClr>
                </a:solidFill>
              </a:rPr>
              <a:t>Parmi les œuvres les plus intéressantes  il y a la mosaïque polychrome  qui représente un Dragon de mer,</a:t>
            </a:r>
            <a:endParaRPr lang="it-IT" sz="3500" dirty="0" smtClean="0">
              <a:solidFill>
                <a:schemeClr val="accent6">
                  <a:lumMod val="50000"/>
                </a:schemeClr>
              </a:solidFill>
            </a:endParaRPr>
          </a:p>
          <a:p>
            <a:r>
              <a:rPr lang="fr-FR" sz="3500" dirty="0" smtClean="0">
                <a:solidFill>
                  <a:schemeClr val="accent6">
                    <a:lumMod val="50000"/>
                  </a:schemeClr>
                </a:solidFill>
              </a:rPr>
              <a:t>datant de la seconde moitié du III</a:t>
            </a:r>
            <a:r>
              <a:rPr lang="fr-FR" sz="3500" baseline="30000" dirty="0" smtClean="0">
                <a:solidFill>
                  <a:schemeClr val="accent6">
                    <a:lumMod val="50000"/>
                  </a:schemeClr>
                </a:solidFill>
              </a:rPr>
              <a:t>e</a:t>
            </a:r>
            <a:r>
              <a:rPr lang="fr-FR" sz="3500" dirty="0" smtClean="0">
                <a:solidFill>
                  <a:schemeClr val="accent6">
                    <a:lumMod val="50000"/>
                  </a:schemeClr>
                </a:solidFill>
              </a:rPr>
              <a:t> siècle avant J. C.</a:t>
            </a:r>
            <a:endParaRPr lang="it-IT" sz="3500" dirty="0" smtClean="0">
              <a:solidFill>
                <a:schemeClr val="accent6">
                  <a:lumMod val="50000"/>
                </a:schemeClr>
              </a:solidFill>
            </a:endParaRPr>
          </a:p>
          <a:p>
            <a:r>
              <a:rPr lang="fr-FR" sz="3500" dirty="0" smtClean="0">
                <a:solidFill>
                  <a:schemeClr val="accent6">
                    <a:lumMod val="50000"/>
                  </a:schemeClr>
                </a:solidFill>
              </a:rPr>
              <a:t>À proximité de </a:t>
            </a:r>
            <a:r>
              <a:rPr lang="fr-FR" sz="3500" dirty="0" err="1" smtClean="0">
                <a:solidFill>
                  <a:schemeClr val="accent6">
                    <a:lumMod val="50000"/>
                  </a:schemeClr>
                </a:solidFill>
              </a:rPr>
              <a:t>Monasterace</a:t>
            </a:r>
            <a:r>
              <a:rPr lang="fr-FR" sz="3500" dirty="0" smtClean="0">
                <a:solidFill>
                  <a:schemeClr val="accent6">
                    <a:lumMod val="50000"/>
                  </a:schemeClr>
                </a:solidFill>
              </a:rPr>
              <a:t> </a:t>
            </a:r>
            <a:endParaRPr lang="it-IT" sz="3500" dirty="0" smtClean="0">
              <a:solidFill>
                <a:schemeClr val="accent6">
                  <a:lumMod val="50000"/>
                </a:schemeClr>
              </a:solidFill>
            </a:endParaRPr>
          </a:p>
          <a:p>
            <a:endParaRPr lang="it-IT" sz="2800" dirty="0" smtClean="0">
              <a:solidFill>
                <a:schemeClr val="accent6">
                  <a:lumMod val="50000"/>
                </a:schemeClr>
              </a:solidFill>
            </a:endParaRPr>
          </a:p>
          <a:p>
            <a:endParaRPr lang="it-IT" dirty="0"/>
          </a:p>
        </p:txBody>
      </p:sp>
      <p:pic>
        <p:nvPicPr>
          <p:cNvPr id="5" name="Picture 2" descr="C:\Users\Windows\Pictures\museo monasterace\DSC05200.JPG"/>
          <p:cNvPicPr>
            <a:picLocks noGrp="1" noChangeAspect="1" noChangeArrowheads="1"/>
          </p:cNvPicPr>
          <p:nvPr>
            <p:ph sz="half" idx="2"/>
          </p:nvPr>
        </p:nvPicPr>
        <p:blipFill>
          <a:blip r:embed="rId2" cstate="print"/>
          <a:srcRect/>
          <a:stretch>
            <a:fillRect/>
          </a:stretch>
        </p:blipFill>
        <p:spPr bwMode="auto">
          <a:xfrm>
            <a:off x="7092280" y="2276872"/>
            <a:ext cx="1687513" cy="2250017"/>
          </a:xfrm>
          <a:prstGeom prst="rect">
            <a:avLst/>
          </a:prstGeom>
          <a:noFill/>
        </p:spPr>
      </p:pic>
    </p:spTree>
  </p:cSld>
  <p:clrMapOvr>
    <a:masterClrMapping/>
  </p:clrMapOvr>
  <p:transition advTm="2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C:\Documents and Settings\Studente 2_2\Documenti\Immagini\Immagine\Immagine 002.jpg"/>
          <p:cNvPicPr>
            <a:picLocks noGrp="1"/>
          </p:cNvPicPr>
          <p:nvPr>
            <p:ph sz="half" idx="2"/>
          </p:nvPr>
        </p:nvPicPr>
        <p:blipFill>
          <a:blip r:embed="rId2" cstate="print"/>
          <a:srcRect/>
          <a:stretch>
            <a:fillRect/>
          </a:stretch>
        </p:blipFill>
        <p:spPr bwMode="auto">
          <a:xfrm>
            <a:off x="4929190" y="714356"/>
            <a:ext cx="3302000" cy="2143140"/>
          </a:xfrm>
          <a:prstGeom prst="rect">
            <a:avLst/>
          </a:prstGeom>
          <a:noFill/>
          <a:ln w="9525">
            <a:noFill/>
            <a:miter lim="800000"/>
            <a:headEnd/>
            <a:tailEnd/>
          </a:ln>
        </p:spPr>
      </p:pic>
      <p:pic>
        <p:nvPicPr>
          <p:cNvPr id="6" name="Immagine 5" descr="C:\Documents and Settings\Studente 2_2\Documenti\Immagini\Immagine\Immagine 001.jpg"/>
          <p:cNvPicPr/>
          <p:nvPr/>
        </p:nvPicPr>
        <p:blipFill>
          <a:blip r:embed="rId3" cstate="print"/>
          <a:srcRect/>
          <a:stretch>
            <a:fillRect/>
          </a:stretch>
        </p:blipFill>
        <p:spPr bwMode="auto">
          <a:xfrm>
            <a:off x="571472" y="3500438"/>
            <a:ext cx="3305175" cy="2476500"/>
          </a:xfrm>
          <a:prstGeom prst="rect">
            <a:avLst/>
          </a:prstGeom>
          <a:noFill/>
          <a:ln w="9525">
            <a:noFill/>
            <a:miter lim="800000"/>
            <a:headEnd/>
            <a:tailEnd/>
          </a:ln>
        </p:spPr>
      </p:pic>
      <p:sp>
        <p:nvSpPr>
          <p:cNvPr id="7" name="CasellaDiTesto 6"/>
          <p:cNvSpPr txBox="1"/>
          <p:nvPr/>
        </p:nvSpPr>
        <p:spPr>
          <a:xfrm rot="10800000" flipH="1" flipV="1">
            <a:off x="4357686" y="3071810"/>
            <a:ext cx="4357716" cy="830997"/>
          </a:xfrm>
          <a:prstGeom prst="rect">
            <a:avLst/>
          </a:prstGeom>
          <a:noFill/>
        </p:spPr>
        <p:txBody>
          <a:bodyPr wrap="square" rtlCol="0">
            <a:spAutoFit/>
          </a:bodyPr>
          <a:lstStyle/>
          <a:p>
            <a:r>
              <a:rPr lang="it-IT" sz="1600" dirty="0" smtClean="0">
                <a:solidFill>
                  <a:srgbClr val="FF0000"/>
                </a:solidFill>
              </a:rPr>
              <a:t>Fiume Stilaro</a:t>
            </a:r>
            <a:r>
              <a:rPr lang="it-IT" sz="1600" dirty="0" smtClean="0"/>
              <a:t>: è lungo 59 km, si forma a 1400 metri di altitudine, è un fiume molto importante e da il nome a tutta la vallata.</a:t>
            </a:r>
          </a:p>
        </p:txBody>
      </p:sp>
      <p:sp>
        <p:nvSpPr>
          <p:cNvPr id="10" name="CasellaDiTesto 9"/>
          <p:cNvSpPr txBox="1"/>
          <p:nvPr/>
        </p:nvSpPr>
        <p:spPr>
          <a:xfrm>
            <a:off x="3929058" y="5143512"/>
            <a:ext cx="4643470" cy="830997"/>
          </a:xfrm>
          <a:prstGeom prst="rect">
            <a:avLst/>
          </a:prstGeom>
          <a:noFill/>
        </p:spPr>
        <p:txBody>
          <a:bodyPr wrap="square" rtlCol="0">
            <a:spAutoFit/>
          </a:bodyPr>
          <a:lstStyle/>
          <a:p>
            <a:r>
              <a:rPr lang="it-IT" sz="1600" dirty="0" smtClean="0">
                <a:solidFill>
                  <a:srgbClr val="FF0000"/>
                </a:solidFill>
              </a:rPr>
              <a:t>Fiume Assi</a:t>
            </a:r>
            <a:r>
              <a:rPr lang="it-IT" sz="1600" dirty="0" smtClean="0"/>
              <a:t>: è lungo 56 Km si forma a circa 1400 m di altitudine attraversa molti paesi e arriva nella costa di Monasterace.</a:t>
            </a:r>
          </a:p>
        </p:txBody>
      </p:sp>
      <p:sp>
        <p:nvSpPr>
          <p:cNvPr id="8" name="Segnaposto contenuto 7"/>
          <p:cNvSpPr>
            <a:spLocks noGrp="1"/>
          </p:cNvSpPr>
          <p:nvPr>
            <p:ph sz="half" idx="1"/>
          </p:nvPr>
        </p:nvSpPr>
        <p:spPr>
          <a:xfrm>
            <a:off x="323528" y="188640"/>
            <a:ext cx="4193608" cy="3311798"/>
          </a:xfrm>
        </p:spPr>
        <p:txBody>
          <a:bodyPr>
            <a:normAutofit fontScale="62500" lnSpcReduction="20000"/>
          </a:bodyPr>
          <a:lstStyle/>
          <a:p>
            <a:r>
              <a:rPr lang="it-IT" b="1" dirty="0" smtClean="0"/>
              <a:t>I greci, quando c’erano seri motivi di sovraffollamento, colonizzavano le coste del Mediterraneo, interessati soprattutto alle ricchezze dell’entroterra. Solevano insediarsi sulle coste e costruire le loro </a:t>
            </a:r>
            <a:r>
              <a:rPr lang="it-IT" b="1" dirty="0" err="1" smtClean="0"/>
              <a:t>citta</a:t>
            </a:r>
            <a:r>
              <a:rPr lang="it-IT" b="1" dirty="0" smtClean="0"/>
              <a:t> tra due fiumi ,che usavano come mezzo di trasporto,e in prossimità di un capo. Infatti l’antica </a:t>
            </a:r>
            <a:r>
              <a:rPr lang="it-IT" b="1" dirty="0" err="1" smtClean="0"/>
              <a:t>Kaulon</a:t>
            </a:r>
            <a:r>
              <a:rPr lang="it-IT" b="1" dirty="0" smtClean="0"/>
              <a:t> sorgeva sulla costa ionica tra le due fiumare Assi e </a:t>
            </a:r>
            <a:r>
              <a:rPr lang="it-IT" b="1" dirty="0" err="1" smtClean="0"/>
              <a:t>Stilaro</a:t>
            </a:r>
            <a:r>
              <a:rPr lang="it-IT" b="1" dirty="0" smtClean="0"/>
              <a:t> in prossimità di capo </a:t>
            </a:r>
            <a:r>
              <a:rPr lang="it-IT" b="1" dirty="0" err="1" smtClean="0"/>
              <a:t>Cocinto</a:t>
            </a:r>
            <a:r>
              <a:rPr lang="it-IT" b="1" dirty="0" smtClean="0"/>
              <a:t>.  Le fiumare Assi e </a:t>
            </a:r>
            <a:r>
              <a:rPr lang="it-IT" b="1" dirty="0" err="1" smtClean="0"/>
              <a:t>Stilaro</a:t>
            </a:r>
            <a:r>
              <a:rPr lang="it-IT" b="1" dirty="0" smtClean="0"/>
              <a:t> sono due corsi d’acqua tipici  calabresi a carattere torrentizio, secchi d’estate e ricchi d’acqua di inverno.</a:t>
            </a:r>
            <a:endParaRPr lang="it-IT" dirty="0" smtClean="0"/>
          </a:p>
          <a:p>
            <a:endParaRPr lang="it-IT" dirty="0"/>
          </a:p>
        </p:txBody>
      </p:sp>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85720" y="1071546"/>
            <a:ext cx="3643338" cy="532453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 Greci sono venuti in Calabria sapendo che il nostro entroterra era ricco di alberi adatti alla costruzione delle navi.</a:t>
            </a:r>
            <a:endParaRPr kumimoji="0" lang="it-IT"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Per rendere le navi impermeabili i greci le ricoprivano con la pece: una sostanza resinosa prodotta dai pini loricati presenti nella Sila calabrese.</a:t>
            </a:r>
            <a:endParaRPr kumimoji="0" lang="it-IT"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 greci impararono l’arte navale dai Fenici.</a:t>
            </a:r>
            <a:endParaRPr kumimoji="0" lang="it-IT"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Le navi più costruite erano quelle commerciali e quelle da guerra.</a:t>
            </a:r>
            <a:endParaRPr kumimoji="0" lang="it-IT"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Le prime imbarcazioni militari erano quelle bireme, successivamente sostituite da quelle trireme.</a:t>
            </a:r>
            <a:endParaRPr kumimoji="0" lang="it-IT" sz="1800" b="0" i="0" u="none" strike="noStrike" cap="none" normalizeH="0" baseline="0" dirty="0" smtClean="0">
              <a:ln>
                <a:noFill/>
              </a:ln>
              <a:solidFill>
                <a:schemeClr val="tx1"/>
              </a:solidFill>
              <a:effectLst/>
              <a:latin typeface="Arial" pitchFamily="34" charset="0"/>
            </a:endParaRPr>
          </a:p>
        </p:txBody>
      </p:sp>
      <p:sp>
        <p:nvSpPr>
          <p:cNvPr id="6" name="Rettangolo arrotondato 5"/>
          <p:cNvSpPr/>
          <p:nvPr/>
        </p:nvSpPr>
        <p:spPr>
          <a:xfrm>
            <a:off x="1142976" y="500042"/>
            <a:ext cx="5429288" cy="5000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smtClean="0"/>
              <a:t>LE ANTICHE NAVI GRECHE</a:t>
            </a:r>
          </a:p>
        </p:txBody>
      </p:sp>
      <p:pic>
        <p:nvPicPr>
          <p:cNvPr id="16386" name="Picture 2" descr="C:\Documents and Settings\Studente 2_2\Documenti\Immagini\Immagine\Immagine.jpg"/>
          <p:cNvPicPr>
            <a:picLocks noChangeAspect="1" noChangeArrowheads="1"/>
          </p:cNvPicPr>
          <p:nvPr/>
        </p:nvPicPr>
        <p:blipFill>
          <a:blip r:embed="rId2" cstate="print"/>
          <a:srcRect/>
          <a:stretch>
            <a:fillRect/>
          </a:stretch>
        </p:blipFill>
        <p:spPr bwMode="auto">
          <a:xfrm>
            <a:off x="4143372" y="2214554"/>
            <a:ext cx="4602379" cy="3060000"/>
          </a:xfrm>
          <a:prstGeom prst="rect">
            <a:avLst/>
          </a:prstGeom>
          <a:noFill/>
        </p:spPr>
      </p:pic>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042"/>
            <a:ext cx="8229600" cy="871558"/>
          </a:xfrm>
        </p:spPr>
        <p:txBody>
          <a:bodyPr/>
          <a:lstStyle/>
          <a:p>
            <a:pPr algn="ctr"/>
            <a:r>
              <a:rPr lang="it-IT" dirty="0" smtClean="0"/>
              <a:t>IL PINO LARICIO</a:t>
            </a:r>
            <a:endParaRPr lang="it-IT" dirty="0"/>
          </a:p>
        </p:txBody>
      </p:sp>
      <p:sp>
        <p:nvSpPr>
          <p:cNvPr id="3" name="Segnaposto contenuto 2"/>
          <p:cNvSpPr>
            <a:spLocks noGrp="1"/>
          </p:cNvSpPr>
          <p:nvPr>
            <p:ph sz="half" idx="1"/>
          </p:nvPr>
        </p:nvSpPr>
        <p:spPr/>
        <p:txBody>
          <a:bodyPr>
            <a:normAutofit fontScale="70000" lnSpcReduction="20000"/>
          </a:bodyPr>
          <a:lstStyle/>
          <a:p>
            <a:r>
              <a:rPr lang="it-IT" dirty="0" smtClean="0"/>
              <a:t>Il pino </a:t>
            </a:r>
            <a:r>
              <a:rPr lang="it-IT" dirty="0" err="1" smtClean="0"/>
              <a:t>laricio</a:t>
            </a:r>
            <a:r>
              <a:rPr lang="it-IT" dirty="0" smtClean="0"/>
              <a:t> della Calabria è pressoché diffuso su tutto l’</a:t>
            </a:r>
            <a:r>
              <a:rPr lang="it-IT" dirty="0" err="1" smtClean="0"/>
              <a:t>altilpiano</a:t>
            </a:r>
            <a:r>
              <a:rPr lang="it-IT" dirty="0" smtClean="0"/>
              <a:t> della Sila,in parte nelle Serre Vibonesi e in Aspromonte, nella fascia che va dai 1100 metri a 1700 metri d’altitudine. I tronchi possono innalzarsi fino a 45 metri di altezza e avere un diametro alla base di circa due metri. Il pino </a:t>
            </a:r>
            <a:r>
              <a:rPr lang="it-IT" dirty="0" err="1" smtClean="0"/>
              <a:t>laricio</a:t>
            </a:r>
            <a:r>
              <a:rPr lang="it-IT" dirty="0" smtClean="0"/>
              <a:t> </a:t>
            </a:r>
            <a:r>
              <a:rPr lang="it-IT" dirty="0" err="1" smtClean="0"/>
              <a:t>silano</a:t>
            </a:r>
            <a:r>
              <a:rPr lang="it-IT" dirty="0" smtClean="0"/>
              <a:t>,insieme al pino loricato tipico del Pollino,è l’albero simbolo della Calabria tant’è che la Regione Calabria lo ha inserito tra i 4 simboli del proprio stemma e </a:t>
            </a:r>
            <a:r>
              <a:rPr lang="it-IT" dirty="0" err="1" smtClean="0"/>
              <a:t>confalone</a:t>
            </a:r>
            <a:r>
              <a:rPr lang="it-IT" dirty="0" smtClean="0"/>
              <a:t> insieme al capitello dorico, alla Croce bizantina e alla Croce potenziata.</a:t>
            </a:r>
            <a:endParaRPr lang="it-IT" dirty="0"/>
          </a:p>
        </p:txBody>
      </p:sp>
      <p:pic>
        <p:nvPicPr>
          <p:cNvPr id="5" name="Segnaposto contenuto 4" descr="pino laricio scuola.jpg"/>
          <p:cNvPicPr>
            <a:picLocks noGrp="1" noChangeAspect="1"/>
          </p:cNvPicPr>
          <p:nvPr>
            <p:ph sz="half" idx="2"/>
          </p:nvPr>
        </p:nvPicPr>
        <p:blipFill>
          <a:blip r:embed="rId2" cstate="print"/>
          <a:stretch>
            <a:fillRect/>
          </a:stretch>
        </p:blipFill>
        <p:spPr>
          <a:xfrm>
            <a:off x="5072066" y="1785926"/>
            <a:ext cx="2804377" cy="3744000"/>
          </a:xfrm>
          <a:prstGeom prst="rect">
            <a:avLst/>
          </a:prstGeom>
        </p:spPr>
      </p:pic>
    </p:spTree>
  </p:cSld>
  <p:clrMapOvr>
    <a:masterClrMapping/>
  </p:clrMapOvr>
  <p:transition advClick="0" advTm="20000">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500042"/>
            <a:ext cx="8115328" cy="642942"/>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it-IT" dirty="0" smtClean="0"/>
              <a:t>LA PECE</a:t>
            </a:r>
            <a:endParaRPr lang="it-IT" dirty="0"/>
          </a:p>
        </p:txBody>
      </p:sp>
      <p:sp>
        <p:nvSpPr>
          <p:cNvPr id="3" name="Segnaposto contenuto 2"/>
          <p:cNvSpPr>
            <a:spLocks noGrp="1"/>
          </p:cNvSpPr>
          <p:nvPr>
            <p:ph sz="half" idx="1"/>
          </p:nvPr>
        </p:nvSpPr>
        <p:spPr>
          <a:xfrm>
            <a:off x="457200" y="1524000"/>
            <a:ext cx="4059936" cy="4691082"/>
          </a:xfrm>
        </p:spPr>
        <p:style>
          <a:lnRef idx="2">
            <a:schemeClr val="accent6">
              <a:shade val="50000"/>
            </a:schemeClr>
          </a:lnRef>
          <a:fillRef idx="1">
            <a:schemeClr val="accent6"/>
          </a:fillRef>
          <a:effectRef idx="0">
            <a:schemeClr val="accent6"/>
          </a:effectRef>
          <a:fontRef idx="minor">
            <a:schemeClr val="lt1"/>
          </a:fontRef>
        </p:style>
        <p:txBody>
          <a:bodyPr>
            <a:normAutofit fontScale="77500" lnSpcReduction="20000"/>
          </a:bodyPr>
          <a:lstStyle/>
          <a:p>
            <a:pPr>
              <a:buNone/>
            </a:pPr>
            <a:endParaRPr lang="it-IT" dirty="0" smtClean="0"/>
          </a:p>
          <a:p>
            <a:r>
              <a:rPr lang="it-IT" dirty="0" smtClean="0"/>
              <a:t>La pece è un liquido altamente viscoso di colore nero ricavato da bitume o da legni </a:t>
            </a:r>
            <a:r>
              <a:rPr lang="it-IT" dirty="0" err="1" smtClean="0"/>
              <a:t>resinosi.I</a:t>
            </a:r>
            <a:r>
              <a:rPr lang="it-IT" dirty="0" smtClean="0"/>
              <a:t> Greci la ricavavano dal pino </a:t>
            </a:r>
            <a:r>
              <a:rPr lang="it-IT" dirty="0" err="1" smtClean="0"/>
              <a:t>laricio</a:t>
            </a:r>
            <a:r>
              <a:rPr lang="it-IT" dirty="0" smtClean="0"/>
              <a:t>.  La pece veniva usata   per sigillare le anfore da trasportare e principalmente nel calafataggio delle imbarcazioni sfruttandone l’impermeabilità, come difesa nel corso di un assedio ad una città </a:t>
            </a:r>
            <a:r>
              <a:rPr lang="it-IT" dirty="0" err="1" smtClean="0"/>
              <a:t>fortificata.Quando</a:t>
            </a:r>
            <a:r>
              <a:rPr lang="it-IT" dirty="0" smtClean="0"/>
              <a:t> i nemici appoggiavano le scale per salire le mura della città, i cittadini buttavano la pece bollente dall’alto per colpire i nemici ed impedire loro di salire. </a:t>
            </a:r>
          </a:p>
          <a:p>
            <a:endParaRPr lang="it-IT" dirty="0"/>
          </a:p>
        </p:txBody>
      </p:sp>
      <p:pic>
        <p:nvPicPr>
          <p:cNvPr id="5" name="Segnaposto contenuto 4" descr="C:\Users\Windows\Pictures\museo monasterace\DSC05188.JPG"/>
          <p:cNvPicPr>
            <a:picLocks noGrp="1"/>
          </p:cNvPicPr>
          <p:nvPr>
            <p:ph sz="half" idx="2"/>
          </p:nvPr>
        </p:nvPicPr>
        <p:blipFill>
          <a:blip r:embed="rId2" cstate="print"/>
          <a:srcRect/>
          <a:stretch>
            <a:fillRect/>
          </a:stretch>
        </p:blipFill>
        <p:spPr bwMode="auto">
          <a:xfrm>
            <a:off x="4963319" y="1556792"/>
            <a:ext cx="3429000" cy="4572000"/>
          </a:xfrm>
          <a:prstGeom prst="rect">
            <a:avLst/>
          </a:prstGeom>
          <a:noFill/>
          <a:ln w="9525">
            <a:noFill/>
            <a:miter lim="800000"/>
            <a:headEnd/>
            <a:tailEnd/>
          </a:ln>
        </p:spPr>
      </p:pic>
    </p:spTree>
  </p:cSld>
  <p:clrMapOvr>
    <a:masterClrMapping/>
  </p:clrMapOvr>
  <p:transition advClick="0" advTm="2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4290"/>
            <a:ext cx="8229600" cy="64294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it-IT" dirty="0" smtClean="0"/>
              <a:t>Archeologia e Paleontologia</a:t>
            </a:r>
            <a:endParaRPr lang="it-IT" dirty="0"/>
          </a:p>
        </p:txBody>
      </p:sp>
      <p:sp>
        <p:nvSpPr>
          <p:cNvPr id="3" name="Segnaposto contenuto 2"/>
          <p:cNvSpPr>
            <a:spLocks noGrp="1"/>
          </p:cNvSpPr>
          <p:nvPr>
            <p:ph sz="half" idx="1"/>
          </p:nvPr>
        </p:nvSpPr>
        <p:spPr>
          <a:xfrm>
            <a:off x="714348" y="1000108"/>
            <a:ext cx="3757610" cy="3143272"/>
          </a:xfrm>
        </p:spPr>
        <p:style>
          <a:lnRef idx="2">
            <a:schemeClr val="accent4"/>
          </a:lnRef>
          <a:fillRef idx="1">
            <a:schemeClr val="lt1"/>
          </a:fillRef>
          <a:effectRef idx="0">
            <a:schemeClr val="accent4"/>
          </a:effectRef>
          <a:fontRef idx="minor">
            <a:schemeClr val="dk1"/>
          </a:fontRef>
        </p:style>
        <p:txBody>
          <a:bodyPr>
            <a:normAutofit fontScale="25000" lnSpcReduction="20000"/>
          </a:bodyPr>
          <a:lstStyle/>
          <a:p>
            <a:r>
              <a:rPr lang="it-IT" sz="7200" dirty="0" smtClean="0"/>
              <a:t>La </a:t>
            </a:r>
            <a:r>
              <a:rPr lang="it-IT" sz="7200" b="1" dirty="0" smtClean="0"/>
              <a:t>paleontologia</a:t>
            </a:r>
            <a:r>
              <a:rPr lang="it-IT" sz="7200" dirty="0" smtClean="0"/>
              <a:t>  è la branca della </a:t>
            </a:r>
            <a:r>
              <a:rPr lang="it-IT" sz="7200" u="sng" dirty="0" smtClean="0">
                <a:hlinkClick r:id="rId2" tooltip="Storia naturale"/>
              </a:rPr>
              <a:t>storia naturale</a:t>
            </a:r>
            <a:r>
              <a:rPr lang="it-IT" sz="7200" dirty="0" smtClean="0"/>
              <a:t> che studia, attraverso i </a:t>
            </a:r>
            <a:r>
              <a:rPr lang="it-IT" sz="7200" u="sng" dirty="0" smtClean="0">
                <a:hlinkClick r:id="rId3" tooltip="Fossile"/>
              </a:rPr>
              <a:t>fossili</a:t>
            </a:r>
            <a:r>
              <a:rPr lang="it-IT" sz="7200" dirty="0" smtClean="0"/>
              <a:t>, gli esseri vissuti nel passato </a:t>
            </a:r>
            <a:r>
              <a:rPr lang="it-IT" sz="7200" u="sng" dirty="0" smtClean="0">
                <a:hlinkClick r:id="rId4" tooltip="Geologia"/>
              </a:rPr>
              <a:t>geologico</a:t>
            </a:r>
            <a:r>
              <a:rPr lang="it-IT" sz="7200" dirty="0" smtClean="0"/>
              <a:t> e i loro ambienti di vita. </a:t>
            </a:r>
          </a:p>
          <a:p>
            <a:r>
              <a:rPr lang="it-IT" sz="7200" dirty="0" smtClean="0"/>
              <a:t>L'</a:t>
            </a:r>
            <a:r>
              <a:rPr lang="it-IT" sz="7200" b="1" dirty="0" smtClean="0"/>
              <a:t>archeologia</a:t>
            </a:r>
            <a:r>
              <a:rPr lang="it-IT" sz="7200" dirty="0" smtClean="0"/>
              <a:t> è la </a:t>
            </a:r>
            <a:r>
              <a:rPr lang="it-IT" sz="7200" u="sng" dirty="0" smtClean="0">
                <a:hlinkClick r:id="rId5" tooltip="Scienza"/>
              </a:rPr>
              <a:t>scienza</a:t>
            </a:r>
            <a:r>
              <a:rPr lang="it-IT" sz="7200" dirty="0" smtClean="0"/>
              <a:t> che studia le </a:t>
            </a:r>
            <a:r>
              <a:rPr lang="it-IT" sz="7200" u="sng" dirty="0" smtClean="0">
                <a:hlinkClick r:id="rId6" tooltip="Civiltà"/>
              </a:rPr>
              <a:t>civiltà</a:t>
            </a:r>
            <a:r>
              <a:rPr lang="it-IT" sz="7200" dirty="0" smtClean="0"/>
              <a:t> e le </a:t>
            </a:r>
            <a:r>
              <a:rPr lang="it-IT" sz="7200" u="sng" dirty="0" smtClean="0">
                <a:hlinkClick r:id="rId7" tooltip="Cultura"/>
              </a:rPr>
              <a:t>culture</a:t>
            </a:r>
            <a:r>
              <a:rPr lang="it-IT" sz="7200" dirty="0" smtClean="0"/>
              <a:t> umane del passato e le loro relazioni con l'ambiente circostante, mediante la raccolta, la documentazione e l'analisi delle tracce materiali che hanno lasciato (</a:t>
            </a:r>
            <a:r>
              <a:rPr lang="it-IT" sz="7200" u="sng" dirty="0" smtClean="0">
                <a:hlinkClick r:id="rId8" tooltip="Architettura"/>
              </a:rPr>
              <a:t>architetture</a:t>
            </a:r>
            <a:r>
              <a:rPr lang="it-IT" sz="7200" dirty="0" smtClean="0"/>
              <a:t>, manufatti, resti biologici e umani). </a:t>
            </a:r>
          </a:p>
          <a:p>
            <a:endParaRPr lang="it-IT" dirty="0"/>
          </a:p>
        </p:txBody>
      </p:sp>
      <p:sp>
        <p:nvSpPr>
          <p:cNvPr id="4" name="Segnaposto contenuto 3"/>
          <p:cNvSpPr>
            <a:spLocks noGrp="1"/>
          </p:cNvSpPr>
          <p:nvPr>
            <p:ph sz="half" idx="2"/>
          </p:nvPr>
        </p:nvSpPr>
        <p:spPr>
          <a:xfrm>
            <a:off x="4572000" y="928646"/>
            <a:ext cx="4059936" cy="5929354"/>
          </a:xfrm>
        </p:spPr>
        <p:style>
          <a:lnRef idx="2">
            <a:schemeClr val="accent4"/>
          </a:lnRef>
          <a:fillRef idx="1">
            <a:schemeClr val="lt1"/>
          </a:fillRef>
          <a:effectRef idx="0">
            <a:schemeClr val="accent4"/>
          </a:effectRef>
          <a:fontRef idx="minor">
            <a:schemeClr val="dk1"/>
          </a:fontRef>
        </p:style>
        <p:txBody>
          <a:bodyPr>
            <a:normAutofit fontScale="25000" lnSpcReduction="20000"/>
          </a:bodyPr>
          <a:lstStyle/>
          <a:p>
            <a:r>
              <a:rPr lang="it-IT" sz="6400" dirty="0" smtClean="0"/>
              <a:t>Venne definita in passato come scienza ausiliaria della </a:t>
            </a:r>
            <a:r>
              <a:rPr lang="it-IT" sz="6400" u="sng" dirty="0" smtClean="0">
                <a:hlinkClick r:id="rId9" tooltip="Storia"/>
              </a:rPr>
              <a:t>storia</a:t>
            </a:r>
            <a:r>
              <a:rPr lang="it-IT" sz="6400" dirty="0" smtClean="0"/>
              <a:t>, adatta a fornire documenti materiali per quei periodi non sufficientemente illuminati dalle fonti scritte. </a:t>
            </a:r>
          </a:p>
          <a:p>
            <a:r>
              <a:rPr lang="it-IT" sz="6400" dirty="0" smtClean="0"/>
              <a:t>La principale tecnica di indagine è quella dello </a:t>
            </a:r>
            <a:r>
              <a:rPr lang="it-IT" sz="6400" u="sng" dirty="0" smtClean="0">
                <a:hlinkClick r:id="rId10" tooltip="Stratigrafia (archeologia)"/>
              </a:rPr>
              <a:t>scavo stratigrafico</a:t>
            </a:r>
            <a:r>
              <a:rPr lang="it-IT" sz="6400" dirty="0" smtClean="0"/>
              <a:t>, che consente di rimuovere strati di terreno rispettando la successione cronologica e di documentare i materiali che vi sono deposti, collocandoli in una precisa sequenza cronologica relativa. </a:t>
            </a:r>
          </a:p>
          <a:p>
            <a:r>
              <a:rPr lang="it-IT" sz="6400" dirty="0" smtClean="0"/>
              <a:t>L'indagine archeologica può inoltre usufruire oggi di tecniche di rilevamento e di datazione o di analisi scientifiche elaborate da altre discipline. </a:t>
            </a:r>
          </a:p>
          <a:p>
            <a:r>
              <a:rPr lang="it-IT" sz="6400" dirty="0" smtClean="0"/>
              <a:t>L'esame del territorio, sia come ricerca preliminare ad uno scavo, per individuare la presenza di resti archeologici, sia per acquisire dati statistici generali sulla storia del territorio stesso, oltre che della tradizionale </a:t>
            </a:r>
            <a:r>
              <a:rPr lang="it-IT" sz="6400" u="sng" dirty="0" smtClean="0">
                <a:hlinkClick r:id="rId11" tooltip="Ricognizione archeologica"/>
              </a:rPr>
              <a:t>ricognizione archeologica</a:t>
            </a:r>
            <a:r>
              <a:rPr lang="it-IT" sz="6400" dirty="0" smtClean="0"/>
              <a:t> di superficie (osservazione diretta) può avvalersi dell'interpretazione delle </a:t>
            </a:r>
            <a:r>
              <a:rPr lang="it-IT" sz="6400" u="sng" dirty="0" smtClean="0">
                <a:hlinkClick r:id="rId12" tooltip="Fotografia aerea"/>
              </a:rPr>
              <a:t>fotografie aeree</a:t>
            </a:r>
            <a:r>
              <a:rPr lang="it-IT" sz="6400" dirty="0" smtClean="0"/>
              <a:t> e di </a:t>
            </a:r>
            <a:r>
              <a:rPr lang="it-IT" sz="6400" u="sng" dirty="0" smtClean="0">
                <a:hlinkClick r:id="rId13" tooltip="Prospezione geofisica"/>
              </a:rPr>
              <a:t>prospezioni geofisiche</a:t>
            </a:r>
            <a:r>
              <a:rPr lang="it-IT" sz="6400" dirty="0" smtClean="0"/>
              <a:t> (in particolare magnetometriche o con </a:t>
            </a:r>
            <a:r>
              <a:rPr lang="it-IT" sz="6400" dirty="0" err="1" smtClean="0"/>
              <a:t>georadar</a:t>
            </a:r>
            <a:r>
              <a:rPr lang="it-IT" sz="6400" dirty="0" smtClean="0"/>
              <a:t>). </a:t>
            </a:r>
          </a:p>
          <a:p>
            <a:endParaRPr lang="it-IT" dirty="0"/>
          </a:p>
        </p:txBody>
      </p:sp>
      <p:pic>
        <p:nvPicPr>
          <p:cNvPr id="19458" name="Picture 2" descr="F:\view_magnagrecia-016.jpg"/>
          <p:cNvPicPr>
            <a:picLocks noChangeAspect="1" noChangeArrowheads="1"/>
          </p:cNvPicPr>
          <p:nvPr/>
        </p:nvPicPr>
        <p:blipFill>
          <a:blip r:embed="rId14" cstate="print"/>
          <a:srcRect/>
          <a:stretch>
            <a:fillRect/>
          </a:stretch>
        </p:blipFill>
        <p:spPr bwMode="auto">
          <a:xfrm>
            <a:off x="500034" y="4286256"/>
            <a:ext cx="3626506" cy="2412000"/>
          </a:xfrm>
          <a:prstGeom prst="rect">
            <a:avLst/>
          </a:prstGeom>
          <a:noFill/>
        </p:spPr>
      </p:pic>
    </p:spTree>
  </p:cSld>
  <p:clrMapOvr>
    <a:masterClrMapping/>
  </p:clrMapOvr>
  <p:transition advClick="0" advTm="20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2052</Words>
  <Application>Microsoft Office PowerPoint</Application>
  <PresentationFormat>Presentazione su schermo (4:3)</PresentationFormat>
  <Paragraphs>111</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Carta</vt:lpstr>
      <vt:lpstr>Diapositiva 1</vt:lpstr>
      <vt:lpstr>Diapositiva 2</vt:lpstr>
      <vt:lpstr>Diapositiva 3</vt:lpstr>
      <vt:lpstr>Diapositiva 4</vt:lpstr>
      <vt:lpstr>Diapositiva 5</vt:lpstr>
      <vt:lpstr>Diapositiva 6</vt:lpstr>
      <vt:lpstr>IL PINO LARICIO</vt:lpstr>
      <vt:lpstr>LA PECE</vt:lpstr>
      <vt:lpstr>Archeologia e Paleontologia</vt:lpstr>
      <vt:lpstr>Tempio dell’antica Kaulon dedicato a Zeus</vt:lpstr>
      <vt:lpstr>La religione dell’antica Grecia</vt:lpstr>
      <vt:lpstr>IL MOSAICO DEL DRAGO</vt:lpstr>
      <vt:lpstr>LO SPORT</vt:lpstr>
      <vt:lpstr>LO SPORT</vt:lpstr>
      <vt:lpstr>Diapositiva 15</vt:lpstr>
      <vt:lpstr>I GIOIELLI</vt:lpstr>
      <vt:lpstr>LE ACCONCIATURE</vt:lpstr>
      <vt:lpstr>ESSENZE E GIOIELLI </vt:lpstr>
      <vt:lpstr>L’ABBIGLIAMENTO</vt:lpstr>
      <vt:lpstr>Particolari del Museo</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Studente 2</dc:creator>
  <cp:lastModifiedBy>Windows</cp:lastModifiedBy>
  <cp:revision>66</cp:revision>
  <dcterms:created xsi:type="dcterms:W3CDTF">2006-08-07T20:06:46Z</dcterms:created>
  <dcterms:modified xsi:type="dcterms:W3CDTF">2014-02-14T15:53:41Z</dcterms:modified>
</cp:coreProperties>
</file>